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Lst>
  <p:notesMasterIdLst>
    <p:notesMasterId r:id="rId31"/>
  </p:notesMasterIdLst>
  <p:handoutMasterIdLst>
    <p:handoutMasterId r:id="rId32"/>
  </p:handoutMasterIdLst>
  <p:sldIdLst>
    <p:sldId id="317" r:id="rId5"/>
    <p:sldId id="400" r:id="rId6"/>
    <p:sldId id="401" r:id="rId7"/>
    <p:sldId id="405" r:id="rId8"/>
    <p:sldId id="403" r:id="rId9"/>
    <p:sldId id="404" r:id="rId10"/>
    <p:sldId id="406" r:id="rId11"/>
    <p:sldId id="410" r:id="rId12"/>
    <p:sldId id="425" r:id="rId13"/>
    <p:sldId id="426" r:id="rId14"/>
    <p:sldId id="418" r:id="rId15"/>
    <p:sldId id="415" r:id="rId16"/>
    <p:sldId id="417" r:id="rId17"/>
    <p:sldId id="429" r:id="rId18"/>
    <p:sldId id="419" r:id="rId19"/>
    <p:sldId id="420" r:id="rId20"/>
    <p:sldId id="412" r:id="rId21"/>
    <p:sldId id="375" r:id="rId22"/>
    <p:sldId id="389" r:id="rId23"/>
    <p:sldId id="434" r:id="rId24"/>
    <p:sldId id="427" r:id="rId25"/>
    <p:sldId id="430" r:id="rId26"/>
    <p:sldId id="424" r:id="rId27"/>
    <p:sldId id="431" r:id="rId28"/>
    <p:sldId id="432" r:id="rId29"/>
    <p:sldId id="433" r:id="rId30"/>
  </p:sldIdLst>
  <p:sldSz cx="9144000" cy="5715000" type="screen16x1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55118B-7287-1941-B93D-D95B9DA1A449}">
          <p14:sldIdLst>
            <p14:sldId id="317"/>
            <p14:sldId id="400"/>
            <p14:sldId id="401"/>
            <p14:sldId id="405"/>
            <p14:sldId id="403"/>
            <p14:sldId id="404"/>
            <p14:sldId id="406"/>
            <p14:sldId id="410"/>
            <p14:sldId id="425"/>
            <p14:sldId id="426"/>
            <p14:sldId id="418"/>
            <p14:sldId id="415"/>
            <p14:sldId id="417"/>
            <p14:sldId id="429"/>
            <p14:sldId id="419"/>
            <p14:sldId id="420"/>
            <p14:sldId id="412"/>
            <p14:sldId id="375"/>
            <p14:sldId id="389"/>
            <p14:sldId id="434"/>
            <p14:sldId id="427"/>
            <p14:sldId id="430"/>
            <p14:sldId id="424"/>
            <p14:sldId id="431"/>
            <p14:sldId id="432"/>
            <p14:sldId id="433"/>
          </p14:sldIdLst>
        </p14:section>
      </p14:sectionLst>
    </p:ext>
    <p:ext uri="{EFAFB233-063F-42B5-8137-9DF3F51BA10A}">
      <p15:sldGuideLst xmlns:p15="http://schemas.microsoft.com/office/powerpoint/2012/main" xmlns="">
        <p15:guide id="1" orient="horz" pos="1800">
          <p15:clr>
            <a:srgbClr val="A4A3A4"/>
          </p15:clr>
        </p15:guide>
        <p15:guide id="2" pos="158" userDrawn="1">
          <p15:clr>
            <a:srgbClr val="A4A3A4"/>
          </p15:clr>
        </p15:guide>
        <p15:guide id="3" pos="5624" userDrawn="1">
          <p15:clr>
            <a:srgbClr val="A4A3A4"/>
          </p15:clr>
        </p15:guide>
        <p15:guide id="4" pos="2880">
          <p15:clr>
            <a:srgbClr val="A4A3A4"/>
          </p15:clr>
        </p15:guide>
        <p15:guide id="5" orient="horz" pos="2118" userDrawn="1">
          <p15:clr>
            <a:srgbClr val="A4A3A4"/>
          </p15:clr>
        </p15:guide>
        <p15:guide id="6" orient="horz" pos="1324" userDrawn="1">
          <p15:clr>
            <a:srgbClr val="A4A3A4"/>
          </p15:clr>
        </p15:guide>
        <p15:guide id="7" orient="horz" pos="2767">
          <p15:clr>
            <a:srgbClr val="A4A3A4"/>
          </p15:clr>
        </p15:guide>
        <p15:guide id="8" orient="horz" pos="1542">
          <p15:clr>
            <a:srgbClr val="A4A3A4"/>
          </p15:clr>
        </p15:guide>
        <p15:guide id="9" pos="404">
          <p15:clr>
            <a:srgbClr val="A4A3A4"/>
          </p15:clr>
        </p15:guide>
        <p15:guide id="10" pos="4608">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Close" initials="AC" lastIdx="13" clrIdx="0"/>
  <p:cmAuthor id="1" name="Martin Dawson" initials="MD"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A"/>
    <a:srgbClr val="EF8214"/>
    <a:srgbClr val="98C121"/>
    <a:srgbClr val="D6D5D5"/>
    <a:srgbClr val="66F071"/>
    <a:srgbClr val="81D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1" autoAdjust="0"/>
    <p:restoredTop sz="93899" autoAdjust="0"/>
  </p:normalViewPr>
  <p:slideViewPr>
    <p:cSldViewPr snapToGrid="0" snapToObjects="1">
      <p:cViewPr varScale="1">
        <p:scale>
          <a:sx n="54" d="100"/>
          <a:sy n="54" d="100"/>
        </p:scale>
        <p:origin x="-990" y="-90"/>
      </p:cViewPr>
      <p:guideLst>
        <p:guide orient="horz" pos="1800"/>
        <p:guide orient="horz" pos="2118"/>
        <p:guide orient="horz" pos="1324"/>
        <p:guide orient="horz" pos="2767"/>
        <p:guide orient="horz" pos="1542"/>
        <p:guide pos="158"/>
        <p:guide pos="5624"/>
        <p:guide pos="2880"/>
        <p:guide pos="404"/>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100" d="100"/>
          <a:sy n="100" d="100"/>
        </p:scale>
        <p:origin x="-787" y="2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Arial Black" panose="020B0A04020102020204" pitchFamily="34" charset="0"/>
              </a:defRPr>
            </a:pPr>
            <a:r>
              <a:rPr lang="en-GB" sz="1050" dirty="0">
                <a:latin typeface="Arial Black" panose="020B0A04020102020204" pitchFamily="34" charset="0"/>
              </a:rPr>
              <a:t>Door drops</a:t>
            </a:r>
          </a:p>
        </c:rich>
      </c:tx>
      <c:layout/>
      <c:overlay val="0"/>
    </c:title>
    <c:autoTitleDeleted val="0"/>
    <c:plotArea>
      <c:layout/>
      <c:doughnutChart>
        <c:varyColors val="1"/>
        <c:ser>
          <c:idx val="0"/>
          <c:order val="0"/>
          <c:tx>
            <c:strRef>
              <c:f>Sheet1!$B$1</c:f>
              <c:strCache>
                <c:ptCount val="1"/>
                <c:pt idx="0">
                  <c:v>Door drops</c:v>
                </c:pt>
              </c:strCache>
            </c:strRef>
          </c:tx>
          <c:spPr>
            <a:solidFill>
              <a:srgbClr val="FF0000"/>
            </a:solidFill>
          </c:spPr>
          <c:dPt>
            <c:idx val="1"/>
            <c:bubble3D val="0"/>
            <c:spPr>
              <a:solidFill>
                <a:srgbClr val="00B0F0"/>
              </a:solidFill>
            </c:spPr>
            <c:extLst xmlns:c16r2="http://schemas.microsoft.com/office/drawing/2015/06/chart">
              <c:ext xmlns:c16="http://schemas.microsoft.com/office/drawing/2014/chart" uri="{C3380CC4-5D6E-409C-BE32-E72D297353CC}">
                <c16:uniqueId val="{00000001-808E-4139-B24D-A36E5136BD55}"/>
              </c:ext>
            </c:extLst>
          </c:dPt>
          <c:dLbls>
            <c:spPr>
              <a:noFill/>
              <a:ln>
                <a:noFill/>
              </a:ln>
              <a:effectLst/>
            </c:spPr>
            <c:txPr>
              <a:bodyPr/>
              <a:lstStyle/>
              <a:p>
                <a:pPr>
                  <a:defRPr sz="1200">
                    <a:latin typeface="Arial Black" panose="020B0A04020102020204" pitchFamily="34" charset="0"/>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0.72065640784419993</c:v>
                </c:pt>
                <c:pt idx="1">
                  <c:v>0.27934359215580007</c:v>
                </c:pt>
              </c:numCache>
            </c:numRef>
          </c:val>
          <c:extLst xmlns:c16r2="http://schemas.microsoft.com/office/drawing/2015/06/chart">
            <c:ext xmlns:c16="http://schemas.microsoft.com/office/drawing/2014/chart" uri="{C3380CC4-5D6E-409C-BE32-E72D297353CC}">
              <c16:uniqueId val="{00000002-808E-4139-B24D-A36E5136BD5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Arial Black" panose="020B0A04020102020204" pitchFamily="34" charset="0"/>
              </a:defRPr>
            </a:pPr>
            <a:r>
              <a:rPr lang="en-GB" sz="1050" dirty="0">
                <a:latin typeface="Arial Black" panose="020B0A04020102020204" pitchFamily="34" charset="0"/>
              </a:rPr>
              <a:t>Partially addressed</a:t>
            </a:r>
          </a:p>
        </c:rich>
      </c:tx>
      <c:layout/>
      <c:overlay val="0"/>
    </c:title>
    <c:autoTitleDeleted val="0"/>
    <c:plotArea>
      <c:layout/>
      <c:doughnutChart>
        <c:varyColors val="1"/>
        <c:ser>
          <c:idx val="0"/>
          <c:order val="0"/>
          <c:tx>
            <c:strRef>
              <c:f>Sheet1!$B$1</c:f>
              <c:strCache>
                <c:ptCount val="1"/>
                <c:pt idx="0">
                  <c:v>Partially addressed</c:v>
                </c:pt>
              </c:strCache>
            </c:strRef>
          </c:tx>
          <c:spPr>
            <a:solidFill>
              <a:srgbClr val="FF0000"/>
            </a:solidFill>
          </c:spPr>
          <c:dPt>
            <c:idx val="1"/>
            <c:bubble3D val="0"/>
            <c:spPr>
              <a:solidFill>
                <a:srgbClr val="00B0F0"/>
              </a:solidFill>
            </c:spPr>
            <c:extLst xmlns:c16r2="http://schemas.microsoft.com/office/drawing/2015/06/chart">
              <c:ext xmlns:c16="http://schemas.microsoft.com/office/drawing/2014/chart" uri="{C3380CC4-5D6E-409C-BE32-E72D297353CC}">
                <c16:uniqueId val="{00000001-D5D9-458B-BAB6-F7D8844C2824}"/>
              </c:ext>
            </c:extLst>
          </c:dPt>
          <c:dLbls>
            <c:spPr>
              <a:noFill/>
              <a:ln>
                <a:noFill/>
              </a:ln>
              <a:effectLst/>
            </c:spPr>
            <c:txPr>
              <a:bodyPr/>
              <a:lstStyle/>
              <a:p>
                <a:pPr>
                  <a:defRPr sz="1200">
                    <a:latin typeface="Arial Black" panose="020B0A04020102020204" pitchFamily="34" charset="0"/>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0.85715452223999999</c:v>
                </c:pt>
                <c:pt idx="1">
                  <c:v>0.14284547776000001</c:v>
                </c:pt>
              </c:numCache>
            </c:numRef>
          </c:val>
          <c:extLst xmlns:c16r2="http://schemas.microsoft.com/office/drawing/2015/06/chart">
            <c:ext xmlns:c16="http://schemas.microsoft.com/office/drawing/2014/chart" uri="{C3380CC4-5D6E-409C-BE32-E72D297353CC}">
              <c16:uniqueId val="{00000002-D5D9-458B-BAB6-F7D8844C2824}"/>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Arial Black" panose="020B0A04020102020204" pitchFamily="34" charset="0"/>
              </a:defRPr>
            </a:pPr>
            <a:r>
              <a:rPr lang="en-GB" sz="1050" dirty="0">
                <a:latin typeface="Arial Black" panose="020B0A04020102020204" pitchFamily="34" charset="0"/>
              </a:rPr>
              <a:t>Addressed advertising mail only (partially addressed excluded)</a:t>
            </a:r>
          </a:p>
        </c:rich>
      </c:tx>
      <c:layout/>
      <c:overlay val="0"/>
    </c:title>
    <c:autoTitleDeleted val="0"/>
    <c:plotArea>
      <c:layout>
        <c:manualLayout>
          <c:layoutTarget val="inner"/>
          <c:xMode val="edge"/>
          <c:yMode val="edge"/>
          <c:x val="0.14163995441516369"/>
          <c:y val="0.19744877380774117"/>
          <c:w val="0.76659928873516481"/>
          <c:h val="0.70712825386551248"/>
        </c:manualLayout>
      </c:layout>
      <c:doughnutChart>
        <c:varyColors val="1"/>
        <c:ser>
          <c:idx val="0"/>
          <c:order val="0"/>
          <c:tx>
            <c:strRef>
              <c:f>Sheet1!$B$1</c:f>
              <c:strCache>
                <c:ptCount val="1"/>
                <c:pt idx="0">
                  <c:v>Addressed ad mail only (partially addressed excluded)</c:v>
                </c:pt>
              </c:strCache>
            </c:strRef>
          </c:tx>
          <c:spPr>
            <a:solidFill>
              <a:srgbClr val="FF0000"/>
            </a:solidFill>
          </c:spPr>
          <c:dPt>
            <c:idx val="1"/>
            <c:bubble3D val="0"/>
            <c:spPr>
              <a:solidFill>
                <a:srgbClr val="00B0F0"/>
              </a:solidFill>
            </c:spPr>
            <c:extLst xmlns:c16r2="http://schemas.microsoft.com/office/drawing/2015/06/chart">
              <c:ext xmlns:c16="http://schemas.microsoft.com/office/drawing/2014/chart" uri="{C3380CC4-5D6E-409C-BE32-E72D297353CC}">
                <c16:uniqueId val="{00000001-7258-4FEC-8039-A6A17C0083B2}"/>
              </c:ext>
            </c:extLst>
          </c:dPt>
          <c:dLbls>
            <c:spPr>
              <a:noFill/>
              <a:ln>
                <a:noFill/>
              </a:ln>
              <a:effectLst/>
            </c:spPr>
            <c:txPr>
              <a:bodyPr/>
              <a:lstStyle/>
              <a:p>
                <a:pPr>
                  <a:defRPr sz="1200">
                    <a:latin typeface="Arial Black" panose="020B0A04020102020204" pitchFamily="34" charset="0"/>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0.94150708129639993</c:v>
                </c:pt>
                <c:pt idx="1">
                  <c:v>5.8492918703600072E-2</c:v>
                </c:pt>
              </c:numCache>
            </c:numRef>
          </c:val>
          <c:extLst xmlns:c16r2="http://schemas.microsoft.com/office/drawing/2015/06/chart">
            <c:ext xmlns:c16="http://schemas.microsoft.com/office/drawing/2014/chart" uri="{C3380CC4-5D6E-409C-BE32-E72D297353CC}">
              <c16:uniqueId val="{00000002-7258-4FEC-8039-A6A17C0083B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386A8C0-F938-F34C-86E5-0BB967CF11A1}" type="datetime1">
              <a:rPr lang="en-US" smtClean="0"/>
              <a:t>10/22/2018</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F338ECBA-3149-4D42-AC08-8A62981F1E22}" type="slidenum">
              <a:rPr lang="en-US" smtClean="0"/>
              <a:t>‹#›</a:t>
            </a:fld>
            <a:endParaRPr lang="en-US" dirty="0"/>
          </a:p>
        </p:txBody>
      </p:sp>
    </p:spTree>
    <p:extLst>
      <p:ext uri="{BB962C8B-B14F-4D97-AF65-F5344CB8AC3E}">
        <p14:creationId xmlns:p14="http://schemas.microsoft.com/office/powerpoint/2010/main" val="1616324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8DAC6EF-525B-E644-886D-F66E4CFCEE44}" type="datetime1">
              <a:rPr lang="en-US" smtClean="0"/>
              <a:t>10/22/2018</a:t>
            </a:fld>
            <a:endParaRPr lang="en-US" dirty="0"/>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F7B62102-FECF-BF40-A429-51E70898E4B7}" type="slidenum">
              <a:rPr lang="en-US" smtClean="0"/>
              <a:t>‹#›</a:t>
            </a:fld>
            <a:endParaRPr lang="en-US" dirty="0"/>
          </a:p>
        </p:txBody>
      </p:sp>
    </p:spTree>
    <p:extLst>
      <p:ext uri="{BB962C8B-B14F-4D97-AF65-F5344CB8AC3E}">
        <p14:creationId xmlns:p14="http://schemas.microsoft.com/office/powerpoint/2010/main" val="179707540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749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can run both of these targeting methods at the same time to give yourself vast coverage. This creates a highly targeted way for you to find new customers using non-personalized data.</a:t>
            </a:r>
          </a:p>
          <a:p>
            <a:endParaRPr lang="en-US" dirty="0"/>
          </a:p>
        </p:txBody>
      </p:sp>
    </p:spTree>
    <p:extLst>
      <p:ext uri="{BB962C8B-B14F-4D97-AF65-F5344CB8AC3E}">
        <p14:creationId xmlns:p14="http://schemas.microsoft.com/office/powerpoint/2010/main" val="218708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9161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Partially addressed is a cheaper alternative to cold acquisition. As each item will cost 14p less to send because there are no data costs and the postage is lower, you will be able to target 38% more households than before for the same cost as one of your previous campaigns.</a:t>
            </a:r>
          </a:p>
          <a:p>
            <a:endParaRPr lang="en-US" dirty="0"/>
          </a:p>
        </p:txBody>
      </p:sp>
    </p:spTree>
    <p:extLst>
      <p:ext uri="{BB962C8B-B14F-4D97-AF65-F5344CB8AC3E}">
        <p14:creationId xmlns:p14="http://schemas.microsoft.com/office/powerpoint/2010/main" val="278307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 ran a cold campaign of 1 million items which achieved a response rate of 0.5% and profits of £240,000, to achieve ROI parity doing a partially addressed campaign, your required response rate would only need to be 0.36%.</a:t>
            </a:r>
          </a:p>
          <a:p>
            <a:endParaRPr lang="en-US" dirty="0"/>
          </a:p>
        </p:txBody>
      </p:sp>
    </p:spTree>
    <p:extLst>
      <p:ext uri="{BB962C8B-B14F-4D97-AF65-F5344CB8AC3E}">
        <p14:creationId xmlns:p14="http://schemas.microsoft.com/office/powerpoint/2010/main" val="250572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86% of partially addressed items were engaged with compared to 94% of addressed advertising mail and 72% for door drops. This suggests people view partially addressed items more like addressed mail than door drop because of the rates it is being processed.</a:t>
            </a:r>
          </a:p>
          <a:p>
            <a:endParaRPr lang="en-GB" dirty="0"/>
          </a:p>
        </p:txBody>
      </p:sp>
    </p:spTree>
    <p:extLst>
      <p:ext uri="{BB962C8B-B14F-4D97-AF65-F5344CB8AC3E}">
        <p14:creationId xmlns:p14="http://schemas.microsoft.com/office/powerpoint/2010/main" val="37435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916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process to run a partially addressed campaign is simple. Royal Mail can support you through this process and the steps are as follows: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sz="1200" dirty="0"/>
              <a:t>Agree the targeting options and the size of campaign you want to run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You need to provide existing postcode data so that they can be profiled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 The data will be </a:t>
            </a:r>
            <a:r>
              <a:rPr lang="en-US" sz="1200" dirty="0" err="1"/>
              <a:t>analysed</a:t>
            </a:r>
            <a:r>
              <a:rPr lang="en-US" sz="1200" dirty="0"/>
              <a:t> and the findings will be shared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 Once the targets have been agreed, you can send your marketing communications to those addresses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 Monitor the performance of the campaign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If you have geo-demographic software like CAMEO or MOSAIC or one of your partners/suppliers does, we can provide you with the Partially Addressed PAF file so that you can do this without our help.</a:t>
            </a:r>
          </a:p>
          <a:p>
            <a:endParaRPr lang="en-US" dirty="0"/>
          </a:p>
          <a:p>
            <a:endParaRPr lang="en-US" dirty="0"/>
          </a:p>
          <a:p>
            <a:endParaRPr lang="en-US" dirty="0"/>
          </a:p>
        </p:txBody>
      </p:sp>
    </p:spTree>
    <p:extLst>
      <p:ext uri="{BB962C8B-B14F-4D97-AF65-F5344CB8AC3E}">
        <p14:creationId xmlns:p14="http://schemas.microsoft.com/office/powerpoint/2010/main" val="4128633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need to put a declaration on your mailing </a:t>
            </a:r>
            <a:r>
              <a:rPr lang="en-GB" dirty="0"/>
              <a:t>to assure the recipient that no personally identifiable details have been used to target them. This may be on the inside or outside of the mail pack but it must be outside of the required clear zones in the footnote area. </a:t>
            </a:r>
          </a:p>
          <a:p>
            <a:endParaRPr lang="en-US" dirty="0"/>
          </a:p>
          <a:p>
            <a:r>
              <a:rPr lang="en-US" dirty="0"/>
              <a:t>We request that you send us a copy of your mailing, preferably by PDF, so that we can ensure it is complaint. If we do not receive your mailing then unfortunately it will not be eligible for the partially addressed discount.</a:t>
            </a:r>
          </a:p>
          <a:p>
            <a:endParaRPr lang="en-US" dirty="0"/>
          </a:p>
        </p:txBody>
      </p:sp>
    </p:spTree>
    <p:extLst>
      <p:ext uri="{BB962C8B-B14F-4D97-AF65-F5344CB8AC3E}">
        <p14:creationId xmlns:p14="http://schemas.microsoft.com/office/powerpoint/2010/main" val="86208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To summarise, partially addressed is a highly targeted method to acquire new customers. It targets to roughly 15 households at a time and uses no personal data about the recipient.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You can combine both methods to achieve larger coverage of potential customers. This will increase your brand awareness as you can target more customers than before due to it being cheaper than traditional cold acquisition.</a:t>
            </a:r>
          </a:p>
        </p:txBody>
      </p:sp>
    </p:spTree>
    <p:extLst>
      <p:ext uri="{BB962C8B-B14F-4D97-AF65-F5344CB8AC3E}">
        <p14:creationId xmlns:p14="http://schemas.microsoft.com/office/powerpoint/2010/main" val="3410143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874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5377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recommend that a document is maintained for supressing customer and prospect data for people who opt out of receiving partially addressed mail. </a:t>
            </a:r>
          </a:p>
          <a:p>
            <a:endParaRPr lang="en-GB" dirty="0"/>
          </a:p>
          <a:p>
            <a:r>
              <a:rPr lang="en-GB" dirty="0"/>
              <a:t>This must be in place and mailing files checked 30 days before a partially addressed campaign is mailed to ensure those who have opted out aren’t targeted. </a:t>
            </a:r>
          </a:p>
          <a:p>
            <a:endParaRPr lang="en-GB" dirty="0"/>
          </a:p>
          <a:p>
            <a:r>
              <a:rPr lang="en-GB" dirty="0"/>
              <a:t>We suggest putting a time limit of 2 years on suppressions to account for people who move house and this needs to be made clear in your opt out procedure.</a:t>
            </a:r>
          </a:p>
          <a:p>
            <a:endParaRPr lang="en-GB" dirty="0"/>
          </a:p>
          <a:p>
            <a:r>
              <a:rPr lang="en-GB" dirty="0"/>
              <a:t>You could combine with the mailing preference service file up-front to avoid targeting those who have opted out on a wider level rather than directly with you, but this is only recommended, not mandatory. </a:t>
            </a:r>
          </a:p>
          <a:p>
            <a:endParaRPr lang="en-GB" dirty="0"/>
          </a:p>
        </p:txBody>
      </p:sp>
    </p:spTree>
    <p:extLst>
      <p:ext uri="{BB962C8B-B14F-4D97-AF65-F5344CB8AC3E}">
        <p14:creationId xmlns:p14="http://schemas.microsoft.com/office/powerpoint/2010/main" val="387502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916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Partially Addressed Mail is a standard addressed advertising mail product that identifies customers using sophisticated targeting options without the use of personalised data.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It target households using geo-demographics at postcode level which covers 15 households on average.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Your existing customers are removed so you are being cost efficient and this ensures your current customers aren’t receiving acquisition marketing from you.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Importantly it contains no personal information about the recipient and it is addressed to a collective campaign name such as ‘the occupant’.</a:t>
            </a:r>
            <a:endParaRPr lang="en-GB" dirty="0"/>
          </a:p>
          <a:p>
            <a:endParaRPr lang="en-GB" dirty="0"/>
          </a:p>
        </p:txBody>
      </p:sp>
      <p:sp>
        <p:nvSpPr>
          <p:cNvPr id="4" name="Slide Number Placeholder 3"/>
          <p:cNvSpPr>
            <a:spLocks noGrp="1"/>
          </p:cNvSpPr>
          <p:nvPr>
            <p:ph type="sldNum" sz="quarter" idx="10"/>
          </p:nvPr>
        </p:nvSpPr>
        <p:spPr/>
        <p:txBody>
          <a:bodyPr/>
          <a:lstStyle/>
          <a:p>
            <a:fld id="{51375C54-AE5C-41C3-87B6-54248342203B}" type="slidenum">
              <a:rPr lang="en-GB" smtClean="0"/>
              <a:t>4</a:t>
            </a:fld>
            <a:endParaRPr lang="en-GB" dirty="0"/>
          </a:p>
        </p:txBody>
      </p:sp>
    </p:spTree>
    <p:extLst>
      <p:ext uri="{BB962C8B-B14F-4D97-AF65-F5344CB8AC3E}">
        <p14:creationId xmlns:p14="http://schemas.microsoft.com/office/powerpoint/2010/main" val="237987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DMA have stated that door drop targeting is identifying groups of households rather than individual so it isn’t using personal data about the recipient. Partially addressed uses similar targeting methods to door drops as it is only using geo-demographic profiling of houses and look-a-like areas of your current database.</a:t>
            </a:r>
          </a:p>
          <a:p>
            <a:endParaRPr lang="en-US" dirty="0"/>
          </a:p>
        </p:txBody>
      </p:sp>
    </p:spTree>
    <p:extLst>
      <p:ext uri="{BB962C8B-B14F-4D97-AF65-F5344CB8AC3E}">
        <p14:creationId xmlns:p14="http://schemas.microsoft.com/office/powerpoint/2010/main" val="27354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916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Partially addressed is targeted at groups of approximately 15 households at a time. It uses your existing data to target similar households in ‘rich’ postcodes or identifies similar postcodes using geo-demographic profiling. Combining both of these methods will give you greater coverage of potential customers, making a success of your campaign. </a:t>
            </a:r>
          </a:p>
          <a:p>
            <a:endParaRPr lang="en-US" dirty="0"/>
          </a:p>
        </p:txBody>
      </p:sp>
    </p:spTree>
    <p:extLst>
      <p:ext uri="{BB962C8B-B14F-4D97-AF65-F5344CB8AC3E}">
        <p14:creationId xmlns:p14="http://schemas.microsoft.com/office/powerpoint/2010/main" val="237896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Topping up uses your existing database and identifies where you have multiple customers in a certain postcode. The houses in these postcodes that aren’t on your database will then be targeted and will receive your marketing material. This allows you to fully </a:t>
            </a:r>
            <a:r>
              <a:rPr lang="en-US" dirty="0" err="1"/>
              <a:t>utilise</a:t>
            </a:r>
            <a:r>
              <a:rPr lang="en-US" dirty="0"/>
              <a:t> areas where your product/service is already being used. </a:t>
            </a:r>
          </a:p>
          <a:p>
            <a:endParaRPr lang="en-US" dirty="0"/>
          </a:p>
        </p:txBody>
      </p:sp>
    </p:spTree>
    <p:extLst>
      <p:ext uri="{BB962C8B-B14F-4D97-AF65-F5344CB8AC3E}">
        <p14:creationId xmlns:p14="http://schemas.microsoft.com/office/powerpoint/2010/main" val="2187080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use of geo-demographic software tools like MOSAIC or CAMEO can help identify postcodes that have similar characteristics to your existing customers. Those households will then be targeted and gives you the opportunity to acquire new customers who are likely to be interested in your product or service.</a:t>
            </a:r>
          </a:p>
          <a:p>
            <a:endParaRPr lang="en-US" dirty="0"/>
          </a:p>
        </p:txBody>
      </p:sp>
    </p:spTree>
    <p:extLst>
      <p:ext uri="{BB962C8B-B14F-4D97-AF65-F5344CB8AC3E}">
        <p14:creationId xmlns:p14="http://schemas.microsoft.com/office/powerpoint/2010/main" val="2187080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3 line headline + stripes">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3" y="954042"/>
            <a:ext cx="5711492" cy="430887"/>
          </a:xfrm>
          <a:prstGeom prst="rect">
            <a:avLst/>
          </a:prstGeom>
          <a:solidFill>
            <a:srgbClr val="E32119"/>
          </a:solid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8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a:t>CLICK TO ADD HEADLINE</a:t>
            </a:r>
            <a:endParaRPr lang="fr-FR" sz="4300" b="1" dirty="0">
              <a:solidFill>
                <a:srgbClr val="E32119"/>
              </a:solidFill>
              <a:latin typeface="Arial"/>
              <a:cs typeface="Arial"/>
            </a:endParaRPr>
          </a:p>
        </p:txBody>
      </p:sp>
      <p:pic>
        <p:nvPicPr>
          <p:cNvPr id="12" name="Picture 11" descr="10914100_RMR_PPT_Master_BG_A4_1.42.png"/>
          <p:cNvPicPr>
            <a:picLocks noChangeAspect="1"/>
          </p:cNvPicPr>
          <p:nvPr/>
        </p:nvPicPr>
        <p:blipFill rotWithShape="1">
          <a:blip r:embed="rId2" cstate="print">
            <a:extLst>
              <a:ext uri="{28A0092B-C50C-407E-A947-70E740481C1C}">
                <a14:useLocalDpi xmlns:a14="http://schemas.microsoft.com/office/drawing/2010/main" val="0"/>
              </a:ext>
            </a:extLst>
          </a:blip>
          <a:srcRect l="82808" t="72646" r="3693" b="11962"/>
          <a:stretch/>
        </p:blipFill>
        <p:spPr>
          <a:xfrm>
            <a:off x="471789" y="4592326"/>
            <a:ext cx="1152950" cy="929324"/>
          </a:xfrm>
          <a:prstGeom prst="rect">
            <a:avLst/>
          </a:prstGeom>
        </p:spPr>
      </p:pic>
      <p:sp>
        <p:nvSpPr>
          <p:cNvPr id="3" name="Text Placeholder 2"/>
          <p:cNvSpPr>
            <a:spLocks noGrp="1"/>
          </p:cNvSpPr>
          <p:nvPr>
            <p:ph type="body" sz="quarter" idx="13" hasCustomPrompt="1"/>
          </p:nvPr>
        </p:nvSpPr>
        <p:spPr>
          <a:xfrm>
            <a:off x="527219" y="2685443"/>
            <a:ext cx="7088287" cy="484188"/>
          </a:xfrm>
          <a:prstGeom prst="rect">
            <a:avLst/>
          </a:prstGeom>
        </p:spPr>
        <p:txBody>
          <a:bodyPr lIns="81043" tIns="40522" rIns="81043" bIns="40522"/>
          <a:lstStyle>
            <a:lvl1pPr marL="0" indent="0">
              <a:buNone/>
              <a:defRPr sz="1600" b="1">
                <a:latin typeface="Arial" panose="020B0604020202020204" pitchFamily="34" charset="0"/>
                <a:cs typeface="Arial" panose="020B0604020202020204" pitchFamily="34" charset="0"/>
              </a:defRPr>
            </a:lvl1pPr>
            <a:lvl3pPr marL="810433" indent="0">
              <a:buNone/>
              <a:defRPr sz="1400"/>
            </a:lvl3pPr>
            <a:lvl4pPr>
              <a:defRPr sz="1400"/>
            </a:lvl4pPr>
            <a:lvl5pPr>
              <a:defRPr sz="1400"/>
            </a:lvl5pPr>
          </a:lstStyle>
          <a:p>
            <a:pPr lvl="0"/>
            <a:r>
              <a:rPr lang="en-US" dirty="0"/>
              <a:t>CLICK TO EDIT SUB HEAD TEXT</a:t>
            </a:r>
          </a:p>
          <a:p>
            <a:pPr lvl="0"/>
            <a:r>
              <a:rPr lang="en-US" dirty="0"/>
              <a:t>	SECOND LEVEL</a:t>
            </a:r>
          </a:p>
        </p:txBody>
      </p:sp>
      <p:sp>
        <p:nvSpPr>
          <p:cNvPr id="16" name="Text Placeholder 7"/>
          <p:cNvSpPr>
            <a:spLocks noGrp="1"/>
          </p:cNvSpPr>
          <p:nvPr>
            <p:ph type="body" sz="quarter" idx="14" hasCustomPrompt="1"/>
          </p:nvPr>
        </p:nvSpPr>
        <p:spPr>
          <a:xfrm>
            <a:off x="3" y="1384929"/>
            <a:ext cx="5711492" cy="430887"/>
          </a:xfrm>
          <a:prstGeom prst="rect">
            <a:avLst/>
          </a:prstGeom>
          <a:solidFill>
            <a:schemeClr val="accent2"/>
          </a:solid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8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a:t>CLICK TO ADD HEADLINE</a:t>
            </a:r>
            <a:endParaRPr lang="fr-FR" sz="4300" b="1" dirty="0">
              <a:solidFill>
                <a:srgbClr val="E32119"/>
              </a:solidFill>
              <a:latin typeface="Arial"/>
              <a:cs typeface="Arial"/>
            </a:endParaRPr>
          </a:p>
        </p:txBody>
      </p:sp>
      <p:sp>
        <p:nvSpPr>
          <p:cNvPr id="27" name="Text Placeholder 7"/>
          <p:cNvSpPr>
            <a:spLocks noGrp="1"/>
          </p:cNvSpPr>
          <p:nvPr>
            <p:ph type="body" sz="quarter" idx="15" hasCustomPrompt="1"/>
          </p:nvPr>
        </p:nvSpPr>
        <p:spPr>
          <a:xfrm>
            <a:off x="3" y="1815816"/>
            <a:ext cx="5711492" cy="430887"/>
          </a:xfrm>
          <a:prstGeom prst="rect">
            <a:avLst/>
          </a:prstGeom>
          <a:solidFill>
            <a:schemeClr val="accent3"/>
          </a:solid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8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a:t>CLICK TO ADD HEADLINE</a:t>
            </a:r>
            <a:endParaRPr lang="fr-FR" sz="4300" b="1" dirty="0">
              <a:solidFill>
                <a:srgbClr val="E32119"/>
              </a:solidFill>
              <a:latin typeface="Arial"/>
              <a:cs typeface="Arial"/>
            </a:endParaRPr>
          </a:p>
        </p:txBody>
      </p:sp>
      <p:sp>
        <p:nvSpPr>
          <p:cNvPr id="18" name="Text Placeholder 2"/>
          <p:cNvSpPr>
            <a:spLocks noGrp="1"/>
          </p:cNvSpPr>
          <p:nvPr>
            <p:ph type="body" sz="quarter" idx="16" hasCustomPrompt="1"/>
          </p:nvPr>
        </p:nvSpPr>
        <p:spPr>
          <a:xfrm>
            <a:off x="527219" y="3366192"/>
            <a:ext cx="5073162" cy="484188"/>
          </a:xfrm>
          <a:prstGeom prst="rect">
            <a:avLst/>
          </a:prstGeom>
        </p:spPr>
        <p:txBody>
          <a:bodyPr lIns="81043" tIns="40522" rIns="81043" bIns="40522"/>
          <a:lstStyle>
            <a:lvl1pPr marL="0" indent="0">
              <a:buNone/>
              <a:defRPr sz="1400" b="0">
                <a:latin typeface="Arial" panose="020B0604020202020204" pitchFamily="34" charset="0"/>
                <a:cs typeface="Arial" panose="020B0604020202020204" pitchFamily="34" charset="0"/>
              </a:defRPr>
            </a:lvl1pPr>
            <a:lvl3pPr marL="810433" indent="0">
              <a:buNone/>
              <a:defRPr sz="1400"/>
            </a:lvl3pPr>
            <a:lvl4pPr>
              <a:defRPr sz="1400"/>
            </a:lvl4pPr>
            <a:lvl5pPr>
              <a:defRPr sz="1400"/>
            </a:lvl5pPr>
          </a:lstStyle>
          <a:p>
            <a:pPr lvl="0"/>
            <a:r>
              <a:rPr lang="en-US" dirty="0"/>
              <a:t>Audience</a:t>
            </a:r>
          </a:p>
        </p:txBody>
      </p:sp>
      <p:sp>
        <p:nvSpPr>
          <p:cNvPr id="28" name="Text Placeholder 2"/>
          <p:cNvSpPr>
            <a:spLocks noGrp="1"/>
          </p:cNvSpPr>
          <p:nvPr>
            <p:ph type="body" sz="quarter" idx="17" hasCustomPrompt="1"/>
          </p:nvPr>
        </p:nvSpPr>
        <p:spPr>
          <a:xfrm>
            <a:off x="527219" y="3897562"/>
            <a:ext cx="5073162" cy="484188"/>
          </a:xfrm>
          <a:prstGeom prst="rect">
            <a:avLst/>
          </a:prstGeom>
        </p:spPr>
        <p:txBody>
          <a:bodyPr lIns="81043" tIns="40522" rIns="81043" bIns="40522"/>
          <a:lstStyle>
            <a:lvl1pPr marL="0" indent="0">
              <a:buNone/>
              <a:defRPr sz="1400" b="0">
                <a:latin typeface="Arial" panose="020B0604020202020204" pitchFamily="34" charset="0"/>
                <a:cs typeface="Arial" panose="020B0604020202020204" pitchFamily="34" charset="0"/>
              </a:defRPr>
            </a:lvl1pPr>
            <a:lvl3pPr marL="810433" indent="0">
              <a:buNone/>
              <a:defRPr sz="1400"/>
            </a:lvl3pPr>
            <a:lvl4pPr>
              <a:defRPr sz="1400"/>
            </a:lvl4pPr>
            <a:lvl5pPr>
              <a:defRPr sz="1400"/>
            </a:lvl5pPr>
          </a:lstStyle>
          <a:p>
            <a:pPr lvl="0"/>
            <a:r>
              <a:rPr lang="en-US" dirty="0"/>
              <a:t>Date</a:t>
            </a:r>
          </a:p>
        </p:txBody>
      </p:sp>
      <p:sp>
        <p:nvSpPr>
          <p:cNvPr id="17" name="Rectangle 16"/>
          <p:cNvSpPr/>
          <p:nvPr userDrawn="1"/>
        </p:nvSpPr>
        <p:spPr>
          <a:xfrm rot="2700000">
            <a:off x="6872921" y="3009469"/>
            <a:ext cx="4041116" cy="40411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rot="2700000">
            <a:off x="7076143" y="3212691"/>
            <a:ext cx="3634671" cy="3634671"/>
          </a:xfrm>
          <a:prstGeom prst="rect">
            <a:avLst/>
          </a:prstGeom>
          <a:solidFill>
            <a:schemeClr val="accent6"/>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1" name="Rectangle 20"/>
          <p:cNvSpPr/>
          <p:nvPr userDrawn="1"/>
        </p:nvSpPr>
        <p:spPr>
          <a:xfrm rot="2700000">
            <a:off x="7278515" y="3415064"/>
            <a:ext cx="3229926" cy="3229926"/>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rot="2700000">
            <a:off x="7483439" y="3594457"/>
            <a:ext cx="2832880" cy="2865336"/>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rot="2700000">
            <a:off x="7685375" y="3808054"/>
            <a:ext cx="2421353" cy="2449093"/>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rot="2700000">
            <a:off x="7876883" y="4001752"/>
            <a:ext cx="2038774" cy="2062131"/>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rot="2700000">
            <a:off x="8080319" y="4207520"/>
            <a:ext cx="1631900" cy="1650596"/>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912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10" presetClass="entr" presetSubtype="0" decel="50000" fill="hold" grpId="1"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2" presetClass="entr" presetSubtype="2" decel="50000" fill="hold" grpId="0" nodeType="withEffect">
                                  <p:stCondLst>
                                    <p:cond delay="1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10" presetClass="entr" presetSubtype="0" decel="50000" fill="hold" grpId="1" nodeType="withEffect">
                                  <p:stCondLst>
                                    <p:cond delay="1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2" presetClass="entr" presetSubtype="2" decel="50000" fill="hold" grpId="0" nodeType="withEffect">
                                  <p:stCondLst>
                                    <p:cond delay="2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 presetClass="entr" presetSubtype="2" decel="50000" fill="hold" grpId="0" nodeType="withEffect">
                                  <p:stCondLst>
                                    <p:cond delay="3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1" nodeType="withEffect">
                                  <p:stCondLst>
                                    <p:cond delay="3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2" presetClass="entr" presetSubtype="2" decel="5000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4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2" presetClass="entr" presetSubtype="2" decel="50000" fill="hold" grpId="0" nodeType="withEffect">
                                  <p:stCondLst>
                                    <p:cond delay="5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2" presetClass="entr" presetSubtype="2" decel="50000" fill="hold" grpId="0" nodeType="withEffect">
                                  <p:stCondLst>
                                    <p:cond delay="6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6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extLst mod="1">
    <p:ext uri="{DCECCB84-F9BA-43D5-87BE-67443E8EF086}">
      <p15:sldGuideLst xmlns:p15="http://schemas.microsoft.com/office/powerpoint/2012/main" xmlns="">
        <p15:guide id="1" pos="240">
          <p15:clr>
            <a:srgbClr val="FBAE40"/>
          </p15:clr>
        </p15:guide>
        <p15:guide id="2" orient="horz" pos="2160">
          <p15:clr>
            <a:srgbClr val="FBAE40"/>
          </p15:clr>
        </p15:guide>
        <p15:guide id="3" orient="horz" pos="4178">
          <p15:clr>
            <a:srgbClr val="FBAE40"/>
          </p15:clr>
        </p15:guide>
        <p15:guide id="4" pos="4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14" name="Text Placeholder 16"/>
          <p:cNvSpPr>
            <a:spLocks noGrp="1"/>
          </p:cNvSpPr>
          <p:nvPr>
            <p:ph type="body" sz="quarter" idx="14"/>
          </p:nvPr>
        </p:nvSpPr>
        <p:spPr>
          <a:xfrm>
            <a:off x="-100688" y="167716"/>
            <a:ext cx="7271589" cy="461665"/>
          </a:xfrm>
          <a:prstGeom prst="rect">
            <a:avLst/>
          </a:prstGeom>
          <a:solidFill>
            <a:srgbClr val="009CDA"/>
          </a:solidFill>
        </p:spPr>
        <p:txBody>
          <a:bodyPr wrap="none" lIns="648000">
            <a:spAutoFit/>
          </a:bodyPr>
          <a:lstStyle>
            <a:lvl1pPr marL="0" indent="0" algn="l">
              <a:buNone/>
              <a:defRPr sz="2400" b="1" cap="all" baseline="0">
                <a:solidFill>
                  <a:schemeClr val="bg1"/>
                </a:solidFill>
                <a:latin typeface="Arial Black" panose="020B0A04020102020204" pitchFamily="34" charset="0"/>
                <a:cs typeface="Arial" panose="020B0604020202020204" pitchFamily="34" charset="0"/>
              </a:defRPr>
            </a:lvl1pPr>
          </a:lstStyle>
          <a:p>
            <a:pPr lvl="0"/>
            <a:r>
              <a:rPr lang="en-US" dirty="0"/>
              <a:t>Click to edit Master text styles</a:t>
            </a:r>
          </a:p>
        </p:txBody>
      </p:sp>
      <p:grpSp>
        <p:nvGrpSpPr>
          <p:cNvPr id="16" name="Group 16"/>
          <p:cNvGrpSpPr/>
          <p:nvPr userDrawn="1"/>
        </p:nvGrpSpPr>
        <p:grpSpPr>
          <a:xfrm>
            <a:off x="7813677" y="5534240"/>
            <a:ext cx="1281320" cy="180759"/>
            <a:chOff x="8164619" y="6615952"/>
            <a:chExt cx="1686814" cy="242048"/>
          </a:xfrm>
        </p:grpSpPr>
        <p:grpSp>
          <p:nvGrpSpPr>
            <p:cNvPr id="17" name="Group 18"/>
            <p:cNvGrpSpPr/>
            <p:nvPr/>
          </p:nvGrpSpPr>
          <p:grpSpPr>
            <a:xfrm>
              <a:off x="8164619" y="6615952"/>
              <a:ext cx="1686814" cy="242048"/>
              <a:chOff x="8164619" y="6615952"/>
              <a:chExt cx="1686814" cy="242048"/>
            </a:xfrm>
          </p:grpSpPr>
          <p:sp>
            <p:nvSpPr>
              <p:cNvPr id="19" name="Rectangle 18"/>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Rectangle 21"/>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960938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8" name="Rectangle 17"/>
            <p:cNvSpPr/>
            <p:nvPr/>
          </p:nvSpPr>
          <p:spPr>
            <a:xfrm>
              <a:off x="937151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5"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
        <p:nvSpPr>
          <p:cNvPr id="26"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a:t>Click to add text. Hit indent button to get bullets and third level text.</a:t>
            </a:r>
          </a:p>
          <a:p>
            <a:pPr lvl="1"/>
            <a:r>
              <a:rPr lang="en-GB" dirty="0"/>
              <a:t>Second level</a:t>
            </a:r>
          </a:p>
          <a:p>
            <a:pPr lvl="2"/>
            <a:r>
              <a:rPr lang="en-GB" dirty="0"/>
              <a:t>Third level</a:t>
            </a:r>
          </a:p>
        </p:txBody>
      </p:sp>
    </p:spTree>
    <p:extLst>
      <p:ext uri="{BB962C8B-B14F-4D97-AF65-F5344CB8AC3E}">
        <p14:creationId xmlns:p14="http://schemas.microsoft.com/office/powerpoint/2010/main" val="150263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slide (2 line headline)">
    <p:spTree>
      <p:nvGrpSpPr>
        <p:cNvPr id="1" name=""/>
        <p:cNvGrpSpPr/>
        <p:nvPr/>
      </p:nvGrpSpPr>
      <p:grpSpPr>
        <a:xfrm>
          <a:off x="0" y="0"/>
          <a:ext cx="0" cy="0"/>
          <a:chOff x="0" y="0"/>
          <a:chExt cx="0" cy="0"/>
        </a:xfrm>
      </p:grpSpPr>
      <p:sp>
        <p:nvSpPr>
          <p:cNvPr id="51" name="Text Placeholder 16"/>
          <p:cNvSpPr>
            <a:spLocks noGrp="1"/>
          </p:cNvSpPr>
          <p:nvPr>
            <p:ph type="body" sz="quarter" idx="14"/>
          </p:nvPr>
        </p:nvSpPr>
        <p:spPr>
          <a:xfrm>
            <a:off x="-100688" y="167716"/>
            <a:ext cx="7271589" cy="461665"/>
          </a:xfrm>
          <a:prstGeom prst="rect">
            <a:avLst/>
          </a:prstGeom>
          <a:solidFill>
            <a:srgbClr val="009CDA"/>
          </a:solidFill>
        </p:spPr>
        <p:txBody>
          <a:bodyPr wrap="none" lIns="648000">
            <a:spAutoFit/>
          </a:bodyPr>
          <a:lstStyle>
            <a:lvl1pPr marL="0" indent="0">
              <a:buNone/>
              <a:defRPr sz="2400" b="1" cap="all" baseline="0">
                <a:solidFill>
                  <a:schemeClr val="bg1"/>
                </a:solidFill>
                <a:latin typeface="Arial Black" panose="020B0A04020102020204" pitchFamily="34" charset="0"/>
                <a:cs typeface="Arial" panose="020B0604020202020204" pitchFamily="34" charset="0"/>
              </a:defRPr>
            </a:lvl1pPr>
          </a:lstStyle>
          <a:p>
            <a:pPr lvl="0"/>
            <a:r>
              <a:rPr lang="en-US" dirty="0"/>
              <a:t>Click to edit Master text styles</a:t>
            </a:r>
          </a:p>
        </p:txBody>
      </p:sp>
      <p:sp>
        <p:nvSpPr>
          <p:cNvPr id="52" name="Text Placeholder 16"/>
          <p:cNvSpPr>
            <a:spLocks noGrp="1"/>
          </p:cNvSpPr>
          <p:nvPr>
            <p:ph type="body" sz="quarter" idx="15"/>
          </p:nvPr>
        </p:nvSpPr>
        <p:spPr>
          <a:xfrm>
            <a:off x="-100688" y="605470"/>
            <a:ext cx="7271589" cy="461665"/>
          </a:xfrm>
          <a:prstGeom prst="rect">
            <a:avLst/>
          </a:prstGeom>
          <a:solidFill>
            <a:srgbClr val="009CDA"/>
          </a:solidFill>
        </p:spPr>
        <p:txBody>
          <a:bodyPr wrap="none" lIns="648000">
            <a:spAutoFit/>
          </a:bodyPr>
          <a:lstStyle>
            <a:lvl1pPr marL="0" indent="0">
              <a:buNone/>
              <a:defRPr sz="2400" b="1" cap="all" baseline="0">
                <a:solidFill>
                  <a:schemeClr val="bg1"/>
                </a:solidFill>
                <a:latin typeface="Arial Black" panose="020B0A04020102020204" pitchFamily="34" charset="0"/>
                <a:cs typeface="Arial" panose="020B0604020202020204" pitchFamily="34" charset="0"/>
              </a:defRPr>
            </a:lvl1pPr>
          </a:lstStyle>
          <a:p>
            <a:pPr lvl="0"/>
            <a:r>
              <a:rPr lang="en-US" dirty="0"/>
              <a:t>Click to edit Master text styles</a:t>
            </a:r>
          </a:p>
        </p:txBody>
      </p:sp>
      <p:grpSp>
        <p:nvGrpSpPr>
          <p:cNvPr id="16" name="Group 16"/>
          <p:cNvGrpSpPr/>
          <p:nvPr userDrawn="1"/>
        </p:nvGrpSpPr>
        <p:grpSpPr>
          <a:xfrm>
            <a:off x="7813677" y="5534240"/>
            <a:ext cx="1281320" cy="180759"/>
            <a:chOff x="8164619" y="6615952"/>
            <a:chExt cx="1686814" cy="242048"/>
          </a:xfrm>
        </p:grpSpPr>
        <p:grpSp>
          <p:nvGrpSpPr>
            <p:cNvPr id="17" name="Group 18"/>
            <p:cNvGrpSpPr/>
            <p:nvPr/>
          </p:nvGrpSpPr>
          <p:grpSpPr>
            <a:xfrm>
              <a:off x="8164619" y="6615952"/>
              <a:ext cx="1686814" cy="242048"/>
              <a:chOff x="8164619" y="6615952"/>
              <a:chExt cx="1686814" cy="242048"/>
            </a:xfrm>
          </p:grpSpPr>
          <p:sp>
            <p:nvSpPr>
              <p:cNvPr id="19" name="Rectangle 18"/>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Rectangle 21"/>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960938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8" name="Rectangle 17"/>
            <p:cNvSpPr/>
            <p:nvPr/>
          </p:nvSpPr>
          <p:spPr>
            <a:xfrm>
              <a:off x="937151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5"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
        <p:nvSpPr>
          <p:cNvPr id="26"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a:t>Click to add text. Hit indent button to get bullets and third level text.</a:t>
            </a:r>
          </a:p>
          <a:p>
            <a:pPr lvl="1"/>
            <a:r>
              <a:rPr lang="en-GB" dirty="0"/>
              <a:t>Second level</a:t>
            </a:r>
          </a:p>
          <a:p>
            <a:pPr lvl="2"/>
            <a:r>
              <a:rPr lang="en-GB" dirty="0"/>
              <a:t>Third level</a:t>
            </a:r>
          </a:p>
        </p:txBody>
      </p:sp>
    </p:spTree>
    <p:extLst>
      <p:ext uri="{BB962C8B-B14F-4D97-AF65-F5344CB8AC3E}">
        <p14:creationId xmlns:p14="http://schemas.microsoft.com/office/powerpoint/2010/main" val="1491340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9A38F12-06BF-472D-95F1-992773FBDEC8}" type="datetimeFigureOut">
              <a:rPr lang="en-AU"/>
              <a:t>22/10/2018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EBED098-752A-41AA-8E49-92F26D002647}" type="slidenum">
              <a:rPr lang="en-AU"/>
              <a:t>‹#›</a:t>
            </a:fld>
            <a:endParaRPr lang="en-AU"/>
          </a:p>
        </p:txBody>
      </p:sp>
    </p:spTree>
    <p:extLst>
      <p:ext uri="{BB962C8B-B14F-4D97-AF65-F5344CB8AC3E}">
        <p14:creationId xmlns:p14="http://schemas.microsoft.com/office/powerpoint/2010/main" val="11973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42" name="Text Placeholder 2"/>
          <p:cNvSpPr>
            <a:spLocks noGrp="1"/>
          </p:cNvSpPr>
          <p:nvPr>
            <p:ph type="body" sz="quarter" idx="14"/>
          </p:nvPr>
        </p:nvSpPr>
        <p:spPr>
          <a:xfrm>
            <a:off x="530358" y="3714598"/>
            <a:ext cx="5073162" cy="484188"/>
          </a:xfrm>
          <a:prstGeom prst="rect">
            <a:avLst/>
          </a:prstGeom>
        </p:spPr>
        <p:txBody>
          <a:bodyPr lIns="81043" tIns="40522" rIns="81043" bIns="40522"/>
          <a:lstStyle>
            <a:lvl1pPr marL="0" indent="0">
              <a:buNone/>
              <a:defRPr sz="1400" b="1">
                <a:latin typeface="Arial" panose="020B0604020202020204" pitchFamily="34" charset="0"/>
                <a:cs typeface="Arial" panose="020B0604020202020204" pitchFamily="34" charset="0"/>
              </a:defRPr>
            </a:lvl1pPr>
            <a:lvl3pPr>
              <a:defRPr sz="1400"/>
            </a:lvl3pPr>
            <a:lvl4pPr>
              <a:defRPr sz="1400"/>
            </a:lvl4pPr>
            <a:lvl5pPr>
              <a:defRPr sz="1400"/>
            </a:lvl5pPr>
          </a:lstStyle>
          <a:p>
            <a:pPr lvl="0"/>
            <a:r>
              <a:rPr lang="en-GB" dirty="0"/>
              <a:t>Click to edit Master text styles</a:t>
            </a:r>
          </a:p>
        </p:txBody>
      </p:sp>
      <p:sp>
        <p:nvSpPr>
          <p:cNvPr id="46" name="Text Placeholder 7"/>
          <p:cNvSpPr>
            <a:spLocks noGrp="1"/>
          </p:cNvSpPr>
          <p:nvPr>
            <p:ph type="body" sz="quarter" idx="20"/>
          </p:nvPr>
        </p:nvSpPr>
        <p:spPr>
          <a:xfrm>
            <a:off x="0" y="2284050"/>
            <a:ext cx="7469624" cy="384721"/>
          </a:xfrm>
          <a:prstGeom prst="rect">
            <a:avLst/>
          </a:prstGeom>
          <a:solidFill>
            <a:schemeClr val="accent2"/>
          </a:solidFill>
          <a:ln>
            <a:solidFill>
              <a:schemeClr val="accent2"/>
            </a:solid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500" b="0" cap="all" baseline="0">
                <a:solidFill>
                  <a:schemeClr val="bg1"/>
                </a:solidFill>
                <a:latin typeface="Arial Black" panose="020B0A04020102020204" pitchFamily="34" charset="0"/>
                <a:cs typeface="Arial"/>
              </a:defRPr>
            </a:lvl1pPr>
          </a:lstStyle>
          <a:p>
            <a:pPr lvl="0"/>
            <a:r>
              <a:rPr lang="en-GB"/>
              <a:t>Click to edit Master text styles</a:t>
            </a:r>
          </a:p>
        </p:txBody>
      </p:sp>
      <p:sp>
        <p:nvSpPr>
          <p:cNvPr id="50" name="Text Placeholder 7"/>
          <p:cNvSpPr>
            <a:spLocks noGrp="1"/>
          </p:cNvSpPr>
          <p:nvPr>
            <p:ph type="body" sz="quarter" idx="21"/>
          </p:nvPr>
        </p:nvSpPr>
        <p:spPr>
          <a:xfrm>
            <a:off x="0" y="2652081"/>
            <a:ext cx="7469624" cy="384721"/>
          </a:xfrm>
          <a:prstGeom prst="rect">
            <a:avLst/>
          </a:prstGeom>
          <a:solidFill>
            <a:schemeClr val="accent3"/>
          </a:solidFill>
          <a:ln>
            <a:solidFill>
              <a:schemeClr val="accent3"/>
            </a:solid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500" b="0" cap="all" baseline="0">
                <a:solidFill>
                  <a:schemeClr val="bg1"/>
                </a:solidFill>
                <a:latin typeface="Arial Black" panose="020B0A04020102020204" pitchFamily="34" charset="0"/>
                <a:cs typeface="Arial"/>
              </a:defRPr>
            </a:lvl1pPr>
          </a:lstStyle>
          <a:p>
            <a:pPr lvl="0"/>
            <a:r>
              <a:rPr lang="en-GB"/>
              <a:t>Click to edit Master text styles</a:t>
            </a:r>
          </a:p>
        </p:txBody>
      </p:sp>
      <p:sp>
        <p:nvSpPr>
          <p:cNvPr id="16" name="Text Placeholder 4"/>
          <p:cNvSpPr>
            <a:spLocks noGrp="1"/>
          </p:cNvSpPr>
          <p:nvPr>
            <p:ph type="body" sz="quarter" idx="22"/>
          </p:nvPr>
        </p:nvSpPr>
        <p:spPr>
          <a:xfrm>
            <a:off x="537239" y="1310081"/>
            <a:ext cx="7446189" cy="484188"/>
          </a:xfrm>
          <a:prstGeom prst="rect">
            <a:avLst/>
          </a:prstGeom>
        </p:spPr>
        <p:txBody>
          <a:bodyPr lIns="81043" tIns="40522" rIns="81043" bIns="40522"/>
          <a:lstStyle>
            <a:lvl1pPr marL="0" indent="0">
              <a:buNone/>
              <a:defRPr cap="all" baseline="0">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7" name="Text Placeholder 7"/>
          <p:cNvSpPr>
            <a:spLocks noGrp="1"/>
          </p:cNvSpPr>
          <p:nvPr>
            <p:ph type="body" sz="quarter" idx="23"/>
          </p:nvPr>
        </p:nvSpPr>
        <p:spPr>
          <a:xfrm>
            <a:off x="0" y="1918925"/>
            <a:ext cx="7469624" cy="384721"/>
          </a:xfrm>
          <a:prstGeom prst="rect">
            <a:avLst/>
          </a:prstGeom>
          <a:solidFill>
            <a:schemeClr val="accent1"/>
          </a:solidFill>
          <a:ln>
            <a:solidFill>
              <a:schemeClr val="accent1"/>
            </a:solid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500" b="0" cap="all" baseline="0">
                <a:solidFill>
                  <a:schemeClr val="bg1"/>
                </a:solidFill>
                <a:latin typeface="Arial Black" panose="020B0A04020102020204" pitchFamily="34" charset="0"/>
                <a:cs typeface="Arial"/>
              </a:defRPr>
            </a:lvl1pPr>
          </a:lstStyle>
          <a:p>
            <a:pPr lvl="0"/>
            <a:r>
              <a:rPr lang="en-GB" dirty="0"/>
              <a:t>Click to edit Master text styles</a:t>
            </a:r>
          </a:p>
        </p:txBody>
      </p:sp>
      <p:grpSp>
        <p:nvGrpSpPr>
          <p:cNvPr id="19" name="Group 16"/>
          <p:cNvGrpSpPr/>
          <p:nvPr userDrawn="1"/>
        </p:nvGrpSpPr>
        <p:grpSpPr>
          <a:xfrm>
            <a:off x="7813675" y="5534240"/>
            <a:ext cx="1287670" cy="180759"/>
            <a:chOff x="8164619" y="6615952"/>
            <a:chExt cx="1695174" cy="242048"/>
          </a:xfrm>
        </p:grpSpPr>
        <p:grpSp>
          <p:nvGrpSpPr>
            <p:cNvPr id="20" name="Group 18"/>
            <p:cNvGrpSpPr/>
            <p:nvPr/>
          </p:nvGrpSpPr>
          <p:grpSpPr>
            <a:xfrm>
              <a:off x="8164619" y="6615952"/>
              <a:ext cx="1695174" cy="242048"/>
              <a:chOff x="8164619" y="6615952"/>
              <a:chExt cx="1695174" cy="242048"/>
            </a:xfrm>
          </p:grpSpPr>
          <p:sp>
            <p:nvSpPr>
              <p:cNvPr id="22" name="Rectangle 21"/>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ectangle 24"/>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ectangle 25"/>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26"/>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1" name="Rectangle 20"/>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8"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241842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slide (2 line headline)">
    <p:spTree>
      <p:nvGrpSpPr>
        <p:cNvPr id="1" name=""/>
        <p:cNvGrpSpPr/>
        <p:nvPr/>
      </p:nvGrpSpPr>
      <p:grpSpPr>
        <a:xfrm>
          <a:off x="0" y="0"/>
          <a:ext cx="0" cy="0"/>
          <a:chOff x="0" y="0"/>
          <a:chExt cx="0" cy="0"/>
        </a:xfrm>
      </p:grpSpPr>
      <p:grpSp>
        <p:nvGrpSpPr>
          <p:cNvPr id="15" name="Group 16"/>
          <p:cNvGrpSpPr/>
          <p:nvPr userDrawn="1"/>
        </p:nvGrpSpPr>
        <p:grpSpPr>
          <a:xfrm>
            <a:off x="7813675" y="5534240"/>
            <a:ext cx="1287670" cy="180759"/>
            <a:chOff x="8164619" y="6615952"/>
            <a:chExt cx="1695174" cy="242048"/>
          </a:xfrm>
        </p:grpSpPr>
        <p:grpSp>
          <p:nvGrpSpPr>
            <p:cNvPr id="16" name="Group 18"/>
            <p:cNvGrpSpPr/>
            <p:nvPr/>
          </p:nvGrpSpPr>
          <p:grpSpPr>
            <a:xfrm>
              <a:off x="8164619" y="6615952"/>
              <a:ext cx="1695174" cy="242048"/>
              <a:chOff x="8164619" y="6615952"/>
              <a:chExt cx="1695174" cy="242048"/>
            </a:xfrm>
          </p:grpSpPr>
          <p:sp>
            <p:nvSpPr>
              <p:cNvPr id="19" name="Rectangle 18"/>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Rectangle 32"/>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Rectangle 33"/>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7" name="Rectangle 16"/>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8"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
        <p:nvSpPr>
          <p:cNvPr id="18" name="Text Placeholder 16"/>
          <p:cNvSpPr>
            <a:spLocks noGrp="1"/>
          </p:cNvSpPr>
          <p:nvPr>
            <p:ph type="body" sz="quarter" idx="14" hasCustomPrompt="1"/>
          </p:nvPr>
        </p:nvSpPr>
        <p:spPr>
          <a:xfrm>
            <a:off x="-32464"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a:t>CLICK TO EDIT MASTER TEXT</a:t>
            </a:r>
            <a:endParaRPr lang="en-GB" dirty="0"/>
          </a:p>
        </p:txBody>
      </p:sp>
      <p:sp>
        <p:nvSpPr>
          <p:cNvPr id="31"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a:t>Click to add text. Hit indent button to get bullets and third level text.</a:t>
            </a:r>
          </a:p>
          <a:p>
            <a:pPr lvl="1"/>
            <a:r>
              <a:rPr lang="en-GB" dirty="0"/>
              <a:t>Second level</a:t>
            </a:r>
          </a:p>
          <a:p>
            <a:pPr lvl="2"/>
            <a:r>
              <a:rPr lang="en-GB" dirty="0"/>
              <a:t>Third level</a:t>
            </a:r>
          </a:p>
        </p:txBody>
      </p:sp>
      <p:sp>
        <p:nvSpPr>
          <p:cNvPr id="32" name="Text Placeholder 16"/>
          <p:cNvSpPr>
            <a:spLocks noGrp="1"/>
          </p:cNvSpPr>
          <p:nvPr>
            <p:ph type="body" sz="quarter" idx="15" hasCustomPrompt="1"/>
          </p:nvPr>
        </p:nvSpPr>
        <p:spPr>
          <a:xfrm>
            <a:off x="-32464" y="612658"/>
            <a:ext cx="5746691" cy="451167"/>
          </a:xfrm>
          <a:prstGeom prst="rect">
            <a:avLst/>
          </a:prstGeom>
          <a:solidFill>
            <a:srgbClr val="009CDA"/>
          </a:solidFill>
          <a:ln>
            <a:noFill/>
          </a:ln>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4008951897"/>
      </p:ext>
    </p:extLst>
  </p:cSld>
  <p:clrMapOvr>
    <a:masterClrMapping/>
  </p:clrMapOvr>
  <p:extLst mod="1">
    <p:ext uri="{DCECCB84-F9BA-43D5-87BE-67443E8EF086}">
      <p15:sldGuideLst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slide (2 line headline) + static stripes">
    <p:spTree>
      <p:nvGrpSpPr>
        <p:cNvPr id="1" name=""/>
        <p:cNvGrpSpPr/>
        <p:nvPr/>
      </p:nvGrpSpPr>
      <p:grpSpPr>
        <a:xfrm>
          <a:off x="0" y="0"/>
          <a:ext cx="0" cy="0"/>
          <a:chOff x="0" y="0"/>
          <a:chExt cx="0" cy="0"/>
        </a:xfrm>
      </p:grpSpPr>
      <p:sp>
        <p:nvSpPr>
          <p:cNvPr id="18" name="Text Placeholder 16"/>
          <p:cNvSpPr>
            <a:spLocks noGrp="1"/>
          </p:cNvSpPr>
          <p:nvPr>
            <p:ph type="body" sz="quarter" idx="14" hasCustomPrompt="1"/>
          </p:nvPr>
        </p:nvSpPr>
        <p:spPr>
          <a:xfrm>
            <a:off x="-32464"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a:t>CLICK TO EDIT MASTER TEXT</a:t>
            </a:r>
            <a:endParaRPr lang="en-GB" dirty="0"/>
          </a:p>
        </p:txBody>
      </p:sp>
      <p:sp>
        <p:nvSpPr>
          <p:cNvPr id="31"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a:t>Click to add text. Hit indent button to get bullets and third level text.</a:t>
            </a:r>
          </a:p>
          <a:p>
            <a:pPr lvl="1"/>
            <a:r>
              <a:rPr lang="en-GB" dirty="0"/>
              <a:t>Second level</a:t>
            </a:r>
          </a:p>
          <a:p>
            <a:pPr lvl="2"/>
            <a:r>
              <a:rPr lang="en-GB" dirty="0"/>
              <a:t>Third level</a:t>
            </a:r>
          </a:p>
        </p:txBody>
      </p:sp>
      <p:sp>
        <p:nvSpPr>
          <p:cNvPr id="32" name="Text Placeholder 16"/>
          <p:cNvSpPr>
            <a:spLocks noGrp="1"/>
          </p:cNvSpPr>
          <p:nvPr>
            <p:ph type="body" sz="quarter" idx="15" hasCustomPrompt="1"/>
          </p:nvPr>
        </p:nvSpPr>
        <p:spPr>
          <a:xfrm>
            <a:off x="-32464" y="612658"/>
            <a:ext cx="5746691" cy="451167"/>
          </a:xfrm>
          <a:prstGeom prst="rect">
            <a:avLst/>
          </a:prstGeom>
          <a:solidFill>
            <a:srgbClr val="009CDA"/>
          </a:solidFill>
          <a:ln>
            <a:noFill/>
          </a:ln>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a:t>CLICK TO EDIT MASTER TEXT</a:t>
            </a:r>
            <a:endParaRPr lang="en-GB" dirty="0"/>
          </a:p>
        </p:txBody>
      </p:sp>
      <p:sp>
        <p:nvSpPr>
          <p:cNvPr id="21" name="Rectangle 20"/>
          <p:cNvSpPr/>
          <p:nvPr userDrawn="1"/>
        </p:nvSpPr>
        <p:spPr>
          <a:xfrm rot="18456815">
            <a:off x="5029792" y="3694887"/>
            <a:ext cx="5319022" cy="1936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rot="18456815">
            <a:off x="5379947" y="3840443"/>
            <a:ext cx="4883369" cy="1936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8456815">
            <a:off x="5728071" y="3986072"/>
            <a:ext cx="4451658" cy="1936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rot="18456815">
            <a:off x="6053311" y="4141586"/>
            <a:ext cx="4050484" cy="19365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rot="18456815">
            <a:off x="6352074" y="4312754"/>
            <a:ext cx="3678141" cy="19365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rot="18456815">
            <a:off x="6702187" y="4461647"/>
            <a:ext cx="3237428" cy="19365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rot="18456815">
            <a:off x="6991754" y="4633956"/>
            <a:ext cx="2881716" cy="1936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Slide Number Placeholder 11"/>
          <p:cNvSpPr>
            <a:spLocks noGrp="1"/>
          </p:cNvSpPr>
          <p:nvPr>
            <p:ph type="sldNum" sz="quarter" idx="4"/>
          </p:nvPr>
        </p:nvSpPr>
        <p:spPr>
          <a:xfrm>
            <a:off x="6740652" y="5456630"/>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2145399369"/>
      </p:ext>
    </p:extLst>
  </p:cSld>
  <p:clrMapOvr>
    <a:masterClrMapping/>
  </p:clrMapOvr>
  <p:extLst mod="1">
    <p:ext uri="{DCECCB84-F9BA-43D5-87BE-67443E8EF086}">
      <p15:sldGuideLst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ext slide 1">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a:t>Click to add text. Hit indent button to get bullets and third level text.</a:t>
            </a:r>
          </a:p>
          <a:p>
            <a:pPr lvl="1"/>
            <a:r>
              <a:rPr lang="en-GB" dirty="0"/>
              <a:t>Second level</a:t>
            </a:r>
          </a:p>
          <a:p>
            <a:pPr lvl="2"/>
            <a:r>
              <a:rPr lang="en-GB" dirty="0"/>
              <a:t>Third level</a:t>
            </a:r>
          </a:p>
        </p:txBody>
      </p:sp>
      <p:sp>
        <p:nvSpPr>
          <p:cNvPr id="17" name="Text Placeholder 16"/>
          <p:cNvSpPr>
            <a:spLocks noGrp="1"/>
          </p:cNvSpPr>
          <p:nvPr>
            <p:ph type="body" sz="quarter" idx="14" hasCustomPrompt="1"/>
          </p:nvPr>
        </p:nvSpPr>
        <p:spPr>
          <a:xfrm>
            <a:off x="-32463"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a:t>CLICK TO EDIT MASTER TEXT</a:t>
            </a:r>
            <a:endParaRPr lang="en-GB" dirty="0"/>
          </a:p>
        </p:txBody>
      </p:sp>
      <p:grpSp>
        <p:nvGrpSpPr>
          <p:cNvPr id="14" name="Group 16"/>
          <p:cNvGrpSpPr/>
          <p:nvPr userDrawn="1"/>
        </p:nvGrpSpPr>
        <p:grpSpPr>
          <a:xfrm>
            <a:off x="7813675" y="5534240"/>
            <a:ext cx="1287670" cy="180759"/>
            <a:chOff x="8164619" y="6615952"/>
            <a:chExt cx="1695174" cy="242048"/>
          </a:xfrm>
        </p:grpSpPr>
        <p:grpSp>
          <p:nvGrpSpPr>
            <p:cNvPr id="15" name="Group 18"/>
            <p:cNvGrpSpPr/>
            <p:nvPr/>
          </p:nvGrpSpPr>
          <p:grpSpPr>
            <a:xfrm>
              <a:off x="8164619" y="6615952"/>
              <a:ext cx="1695174" cy="242048"/>
              <a:chOff x="8164619" y="6615952"/>
              <a:chExt cx="1695174" cy="242048"/>
            </a:xfrm>
          </p:grpSpPr>
          <p:sp>
            <p:nvSpPr>
              <p:cNvPr id="18" name="Rectangle 17"/>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ctangle 18"/>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6" name="Rectangle 15"/>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2"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2050766486"/>
      </p:ext>
    </p:extLst>
  </p:cSld>
  <p:clrMapOvr>
    <a:masterClrMapping/>
  </p:clrMapOvr>
  <p:extLst mod="1">
    <p:ext uri="{DCECCB84-F9BA-43D5-87BE-67443E8EF086}">
      <p15:sldGuideLst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ext slide 1">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a:t>Click to add text. Hit indent button to get bullets and third level text.</a:t>
            </a:r>
          </a:p>
          <a:p>
            <a:pPr lvl="1"/>
            <a:r>
              <a:rPr lang="en-GB" dirty="0"/>
              <a:t>Second level</a:t>
            </a:r>
          </a:p>
          <a:p>
            <a:pPr lvl="2"/>
            <a:r>
              <a:rPr lang="en-GB" dirty="0"/>
              <a:t>Third level</a:t>
            </a:r>
          </a:p>
        </p:txBody>
      </p:sp>
      <p:sp>
        <p:nvSpPr>
          <p:cNvPr id="17" name="Text Placeholder 16"/>
          <p:cNvSpPr>
            <a:spLocks noGrp="1"/>
          </p:cNvSpPr>
          <p:nvPr>
            <p:ph type="body" sz="quarter" idx="14" hasCustomPrompt="1"/>
          </p:nvPr>
        </p:nvSpPr>
        <p:spPr>
          <a:xfrm>
            <a:off x="-32463"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a:t>CLICK TO EDIT MASTER TEXT</a:t>
            </a:r>
            <a:endParaRPr lang="en-GB" dirty="0"/>
          </a:p>
        </p:txBody>
      </p:sp>
      <p:sp>
        <p:nvSpPr>
          <p:cNvPr id="21" name="Rectangle 20"/>
          <p:cNvSpPr/>
          <p:nvPr userDrawn="1"/>
        </p:nvSpPr>
        <p:spPr>
          <a:xfrm rot="18456815">
            <a:off x="5029792" y="3694887"/>
            <a:ext cx="5319022" cy="1936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rot="18456815">
            <a:off x="5379947" y="3840443"/>
            <a:ext cx="4883369" cy="1936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8456815">
            <a:off x="5728071" y="3986072"/>
            <a:ext cx="4451658" cy="1936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rot="18456815">
            <a:off x="6053311" y="4141586"/>
            <a:ext cx="4050484" cy="19365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rot="18456815">
            <a:off x="6352074" y="4312754"/>
            <a:ext cx="3678141" cy="19365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rot="18456815">
            <a:off x="6702187" y="4461647"/>
            <a:ext cx="3237428" cy="19365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rot="18456815">
            <a:off x="6991754" y="4633956"/>
            <a:ext cx="2881716" cy="1936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Slide Number Placeholder 11"/>
          <p:cNvSpPr>
            <a:spLocks noGrp="1"/>
          </p:cNvSpPr>
          <p:nvPr>
            <p:ph type="sldNum" sz="quarter" idx="4"/>
          </p:nvPr>
        </p:nvSpPr>
        <p:spPr>
          <a:xfrm>
            <a:off x="6749566" y="5456630"/>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Tree>
    <p:extLst>
      <p:ext uri="{BB962C8B-B14F-4D97-AF65-F5344CB8AC3E}">
        <p14:creationId xmlns:p14="http://schemas.microsoft.com/office/powerpoint/2010/main" val="2544867661"/>
      </p:ext>
    </p:extLst>
  </p:cSld>
  <p:clrMapOvr>
    <a:masterClrMapping/>
  </p:clrMapOvr>
  <p:extLst mod="1">
    <p:ext uri="{DCECCB84-F9BA-43D5-87BE-67443E8EF086}">
      <p15:sldGuideLst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27" name="Text Placeholder 7"/>
          <p:cNvSpPr>
            <a:spLocks noGrp="1"/>
          </p:cNvSpPr>
          <p:nvPr>
            <p:ph type="body" sz="quarter" idx="10" hasCustomPrompt="1"/>
          </p:nvPr>
        </p:nvSpPr>
        <p:spPr>
          <a:xfrm>
            <a:off x="-21644" y="974559"/>
            <a:ext cx="5298193" cy="369332"/>
          </a:xfrm>
          <a:prstGeom prst="rect">
            <a:avLst/>
          </a:prstGeom>
          <a:solidFill>
            <a:srgbClr val="E32119"/>
          </a:solidFill>
          <a:ln>
            <a:noFill/>
          </a:ln>
        </p:spPr>
        <p:txBody>
          <a:bodyPr vert="horz" wrap="none" lIns="574322" tIns="0" rIns="95720" bIns="0" anchor="ctr"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400" b="0" baseline="0">
                <a:solidFill>
                  <a:schemeClr val="bg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a:t>CLICK TO ADD THANK YOU</a:t>
            </a:r>
            <a:endParaRPr lang="fr-FR" sz="4300" b="1" dirty="0">
              <a:solidFill>
                <a:srgbClr val="E32119"/>
              </a:solidFill>
              <a:latin typeface="Arial"/>
              <a:cs typeface="Arial"/>
            </a:endParaRPr>
          </a:p>
        </p:txBody>
      </p:sp>
      <p:pic>
        <p:nvPicPr>
          <p:cNvPr id="18" name="Picture 17" descr="10914100_RMR_PPT_Master_BG_A4_1.4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2808" t="72646" r="3693" b="11962"/>
          <a:stretch/>
        </p:blipFill>
        <p:spPr>
          <a:xfrm>
            <a:off x="439325" y="4614413"/>
            <a:ext cx="1152950" cy="929324"/>
          </a:xfrm>
          <a:prstGeom prst="rect">
            <a:avLst/>
          </a:prstGeom>
        </p:spPr>
      </p:pic>
      <p:sp>
        <p:nvSpPr>
          <p:cNvPr id="29" name="Text Placeholder 7"/>
          <p:cNvSpPr>
            <a:spLocks noGrp="1"/>
          </p:cNvSpPr>
          <p:nvPr>
            <p:ph type="body" sz="quarter" idx="18" hasCustomPrompt="1"/>
          </p:nvPr>
        </p:nvSpPr>
        <p:spPr>
          <a:xfrm>
            <a:off x="-21643" y="2158514"/>
            <a:ext cx="5324323" cy="323165"/>
          </a:xfrm>
          <a:prstGeom prst="rect">
            <a:avLst/>
          </a:prstGeom>
          <a:no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100" b="0" baseline="0">
                <a:solidFill>
                  <a:schemeClr val="tx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a:t>CLICK TO ADD CONTACT NAME</a:t>
            </a:r>
            <a:endParaRPr lang="fr-FR" sz="4300" b="1" dirty="0">
              <a:solidFill>
                <a:srgbClr val="E32119"/>
              </a:solidFill>
              <a:latin typeface="Arial"/>
              <a:cs typeface="Arial"/>
            </a:endParaRPr>
          </a:p>
        </p:txBody>
      </p:sp>
      <p:sp>
        <p:nvSpPr>
          <p:cNvPr id="30" name="Text Placeholder 7"/>
          <p:cNvSpPr>
            <a:spLocks noGrp="1"/>
          </p:cNvSpPr>
          <p:nvPr>
            <p:ph type="body" sz="quarter" idx="19" hasCustomPrompt="1"/>
          </p:nvPr>
        </p:nvSpPr>
        <p:spPr>
          <a:xfrm>
            <a:off x="-21643" y="2876727"/>
            <a:ext cx="3854326" cy="323165"/>
          </a:xfrm>
          <a:prstGeom prst="rect">
            <a:avLst/>
          </a:prstGeom>
          <a:no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100" b="0" baseline="0">
                <a:solidFill>
                  <a:schemeClr val="tx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a:t>CLICK TO ADD EMAIL</a:t>
            </a:r>
            <a:endParaRPr lang="fr-FR" sz="4300" b="1" dirty="0">
              <a:solidFill>
                <a:srgbClr val="E32119"/>
              </a:solidFill>
              <a:latin typeface="Arial"/>
              <a:cs typeface="Arial"/>
            </a:endParaRPr>
          </a:p>
        </p:txBody>
      </p:sp>
      <p:sp>
        <p:nvSpPr>
          <p:cNvPr id="31" name="Text Placeholder 7"/>
          <p:cNvSpPr>
            <a:spLocks noGrp="1"/>
          </p:cNvSpPr>
          <p:nvPr>
            <p:ph type="body" sz="quarter" idx="20" hasCustomPrompt="1"/>
          </p:nvPr>
        </p:nvSpPr>
        <p:spPr>
          <a:xfrm>
            <a:off x="-21643" y="2517620"/>
            <a:ext cx="5760760" cy="323165"/>
          </a:xfrm>
          <a:prstGeom prst="rect">
            <a:avLst/>
          </a:prstGeom>
          <a:noFill/>
          <a:ln>
            <a:noFill/>
          </a:ln>
        </p:spPr>
        <p:txBody>
          <a:bodyPr vert="horz" wrap="none" lIns="574322" tIns="0" rIns="95720" bIns="0" anchor="t" anchorCtr="0">
            <a:spAutoFit/>
          </a:bodyPr>
          <a:lstStyle>
            <a:lvl1pPr marL="0" marR="0" indent="0" algn="l" defTabSz="405216" rtl="0" eaLnBrk="1" fontAlgn="auto" latinLnBrk="0" hangingPunct="1">
              <a:lnSpc>
                <a:spcPct val="100000"/>
              </a:lnSpc>
              <a:spcBef>
                <a:spcPct val="20000"/>
              </a:spcBef>
              <a:spcAft>
                <a:spcPts val="0"/>
              </a:spcAft>
              <a:buClrTx/>
              <a:buSzTx/>
              <a:buFont typeface="Arial"/>
              <a:buNone/>
              <a:tabLst/>
              <a:defRPr sz="2100" b="0" baseline="0">
                <a:solidFill>
                  <a:schemeClr val="tx1"/>
                </a:solidFill>
                <a:latin typeface="Arial Black" panose="020B0A04020102020204" pitchFamily="34" charset="0"/>
                <a:cs typeface="Arial"/>
              </a:defRPr>
            </a:lvl1pPr>
          </a:lstStyle>
          <a:p>
            <a:pPr marL="0" marR="0" lvl="0" indent="0" algn="l" defTabSz="405216" rtl="0" eaLnBrk="1" fontAlgn="auto" latinLnBrk="0" hangingPunct="1">
              <a:lnSpc>
                <a:spcPct val="100000"/>
              </a:lnSpc>
              <a:spcBef>
                <a:spcPct val="20000"/>
              </a:spcBef>
              <a:spcAft>
                <a:spcPts val="0"/>
              </a:spcAft>
              <a:buClrTx/>
              <a:buSzTx/>
              <a:buFont typeface="Arial"/>
              <a:buNone/>
              <a:tabLst/>
              <a:defRPr/>
            </a:pPr>
            <a:r>
              <a:rPr lang="en-US" dirty="0"/>
              <a:t>CLICK TO ADD CONTACT NUMBER</a:t>
            </a:r>
            <a:endParaRPr lang="fr-FR" sz="4300" b="1" dirty="0">
              <a:solidFill>
                <a:srgbClr val="E32119"/>
              </a:solidFill>
              <a:latin typeface="Arial"/>
              <a:cs typeface="Arial"/>
            </a:endParaRPr>
          </a:p>
        </p:txBody>
      </p:sp>
      <p:sp>
        <p:nvSpPr>
          <p:cNvPr id="2" name="Rectangle 1"/>
          <p:cNvSpPr/>
          <p:nvPr userDrawn="1"/>
        </p:nvSpPr>
        <p:spPr>
          <a:xfrm>
            <a:off x="2042851" y="5267739"/>
            <a:ext cx="5467470" cy="266501"/>
          </a:xfrm>
          <a:prstGeom prst="rect">
            <a:avLst/>
          </a:prstGeom>
        </p:spPr>
        <p:txBody>
          <a:bodyPr wrap="square" lIns="81043" tIns="40522" rIns="81043" bIns="40522" anchor="b">
            <a:spAutoFit/>
          </a:bodyPr>
          <a:lstStyle/>
          <a:p>
            <a:r>
              <a:rPr lang="en-GB" sz="600" dirty="0">
                <a:latin typeface="Arial" panose="020B0604020202020204" pitchFamily="34" charset="0"/>
                <a:cs typeface="Arial" panose="020B0604020202020204" pitchFamily="34" charset="0"/>
              </a:rPr>
              <a:t>Royal Mail, the cruciform and all marks indicated with ® are registered trade marks of Royal Mail Group Ltd.</a:t>
            </a:r>
          </a:p>
          <a:p>
            <a:r>
              <a:rPr lang="en-GB" sz="600" dirty="0">
                <a:latin typeface="Arial" panose="020B0604020202020204" pitchFamily="34" charset="0"/>
                <a:cs typeface="Arial" panose="020B0604020202020204" pitchFamily="34" charset="0"/>
              </a:rPr>
              <a:t>Royal Mail Group Ltd 2017. Registered Office: 100 Victoria Embankment, London EC4Y 0HQ. © Royal Mail Group Ltd 2017. All rights reserved.</a:t>
            </a:r>
          </a:p>
        </p:txBody>
      </p:sp>
      <p:grpSp>
        <p:nvGrpSpPr>
          <p:cNvPr id="19" name="Group 16"/>
          <p:cNvGrpSpPr/>
          <p:nvPr userDrawn="1"/>
        </p:nvGrpSpPr>
        <p:grpSpPr>
          <a:xfrm>
            <a:off x="7813675" y="5534240"/>
            <a:ext cx="1287670" cy="180759"/>
            <a:chOff x="8164619" y="6615952"/>
            <a:chExt cx="1695174" cy="242048"/>
          </a:xfrm>
        </p:grpSpPr>
        <p:grpSp>
          <p:nvGrpSpPr>
            <p:cNvPr id="32" name="Group 18"/>
            <p:cNvGrpSpPr/>
            <p:nvPr/>
          </p:nvGrpSpPr>
          <p:grpSpPr>
            <a:xfrm>
              <a:off x="8164619" y="6615952"/>
              <a:ext cx="1695174" cy="242048"/>
              <a:chOff x="8164619" y="6615952"/>
              <a:chExt cx="1695174" cy="242048"/>
            </a:xfrm>
          </p:grpSpPr>
          <p:sp>
            <p:nvSpPr>
              <p:cNvPr id="34" name="Rectangle 33"/>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Rectangle 34"/>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Rectangle 35"/>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7" name="Rectangle 36"/>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 name="Rectangle 37"/>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 name="Rectangle 38"/>
              <p:cNvSpPr/>
              <p:nvPr/>
            </p:nvSpPr>
            <p:spPr>
              <a:xfrm>
                <a:off x="961774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3" name="Rectangle 32"/>
            <p:cNvSpPr/>
            <p:nvPr/>
          </p:nvSpPr>
          <p:spPr>
            <a:xfrm>
              <a:off x="937569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0"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pic>
        <p:nvPicPr>
          <p:cNvPr id="20" name="Picture 19" descr="linkedin-logo.png"/>
          <p:cNvPicPr>
            <a:picLocks noChangeAspect="1"/>
          </p:cNvPicPr>
          <p:nvPr userDrawn="1"/>
        </p:nvPicPr>
        <p:blipFill rotWithShape="1">
          <a:blip r:embed="rId3">
            <a:extLst>
              <a:ext uri="{28A0092B-C50C-407E-A947-70E740481C1C}">
                <a14:useLocalDpi xmlns:a14="http://schemas.microsoft.com/office/drawing/2010/main" val="0"/>
              </a:ext>
            </a:extLst>
          </a:blip>
          <a:srcRect l="13339" r="13339"/>
          <a:stretch/>
        </p:blipFill>
        <p:spPr>
          <a:xfrm>
            <a:off x="687907" y="4256958"/>
            <a:ext cx="287746" cy="261625"/>
          </a:xfrm>
          <a:prstGeom prst="rect">
            <a:avLst/>
          </a:prstGeom>
        </p:spPr>
      </p:pic>
      <p:pic>
        <p:nvPicPr>
          <p:cNvPr id="21" name="Picture 20" descr="logo twitter.png"/>
          <p:cNvPicPr>
            <a:picLocks noChangeAspect="1"/>
          </p:cNvPicPr>
          <p:nvPr userDrawn="1"/>
        </p:nvPicPr>
        <p:blipFill rotWithShape="1">
          <a:blip r:embed="rId4">
            <a:extLst>
              <a:ext uri="{28A0092B-C50C-407E-A947-70E740481C1C}">
                <a14:useLocalDpi xmlns:a14="http://schemas.microsoft.com/office/drawing/2010/main" val="0"/>
              </a:ext>
            </a:extLst>
          </a:blip>
          <a:srcRect l="49897"/>
          <a:stretch/>
        </p:blipFill>
        <p:spPr>
          <a:xfrm>
            <a:off x="1033449" y="4256957"/>
            <a:ext cx="323567" cy="261625"/>
          </a:xfrm>
          <a:prstGeom prst="rect">
            <a:avLst/>
          </a:prstGeom>
        </p:spPr>
      </p:pic>
    </p:spTree>
    <p:extLst>
      <p:ext uri="{BB962C8B-B14F-4D97-AF65-F5344CB8AC3E}">
        <p14:creationId xmlns:p14="http://schemas.microsoft.com/office/powerpoint/2010/main" val="3509552200"/>
      </p:ext>
    </p:extLst>
  </p:cSld>
  <p:clrMapOvr>
    <a:masterClrMapping/>
  </p:clrMapOvr>
  <p:extLst mod="1">
    <p:ext uri="{DCECCB84-F9BA-43D5-87BE-67443E8EF086}">
      <p15:sldGuideLst xmlns:p15="http://schemas.microsoft.com/office/powerpoint/2012/main" xmlns="">
        <p15:guide id="1" pos="240">
          <p15:clr>
            <a:srgbClr val="FBAE40"/>
          </p15:clr>
        </p15:guide>
        <p15:guide id="2" orient="horz" pos="2160">
          <p15:clr>
            <a:srgbClr val="FBAE40"/>
          </p15:clr>
        </p15:guide>
        <p15:guide id="3" orient="horz" pos="4178">
          <p15:clr>
            <a:srgbClr val="FBAE40"/>
          </p15:clr>
        </p15:guide>
        <p15:guide id="4" pos="39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ext slide 1">
    <p:spTree>
      <p:nvGrpSpPr>
        <p:cNvPr id="1" name=""/>
        <p:cNvGrpSpPr/>
        <p:nvPr/>
      </p:nvGrpSpPr>
      <p:grpSpPr>
        <a:xfrm>
          <a:off x="0" y="0"/>
          <a:ext cx="0" cy="0"/>
          <a:chOff x="0" y="0"/>
          <a:chExt cx="0" cy="0"/>
        </a:xfrm>
      </p:grpSpPr>
      <p:sp>
        <p:nvSpPr>
          <p:cNvPr id="12" name="Rectangle 11"/>
          <p:cNvSpPr/>
          <p:nvPr userDrawn="1"/>
        </p:nvSpPr>
        <p:spPr>
          <a:xfrm rot="2700000">
            <a:off x="6872921" y="3009469"/>
            <a:ext cx="4041116" cy="40411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rot="2700000">
            <a:off x="7076143" y="3212691"/>
            <a:ext cx="3634671" cy="3634671"/>
          </a:xfrm>
          <a:prstGeom prst="rect">
            <a:avLst/>
          </a:prstGeom>
          <a:solidFill>
            <a:schemeClr val="accent6"/>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1" name="Rectangle 20"/>
          <p:cNvSpPr/>
          <p:nvPr userDrawn="1"/>
        </p:nvSpPr>
        <p:spPr>
          <a:xfrm rot="2700000">
            <a:off x="7278515" y="3415064"/>
            <a:ext cx="3229926" cy="3229926"/>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rot="2700000">
            <a:off x="7483439" y="3594457"/>
            <a:ext cx="2832880" cy="2865336"/>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rot="2700000">
            <a:off x="7685375" y="3808054"/>
            <a:ext cx="2421353" cy="2449093"/>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rot="2700000">
            <a:off x="7876883" y="4001752"/>
            <a:ext cx="2038774" cy="2062131"/>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rot="2700000">
            <a:off x="8080319" y="4207520"/>
            <a:ext cx="1631900" cy="1650596"/>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2" hasCustomPrompt="1"/>
          </p:nvPr>
        </p:nvSpPr>
        <p:spPr>
          <a:xfrm>
            <a:off x="337198" y="1239516"/>
            <a:ext cx="7638945" cy="4042924"/>
          </a:xfrm>
          <a:prstGeom prst="rect">
            <a:avLst/>
          </a:prstGeom>
        </p:spPr>
        <p:txBody>
          <a:bodyPr vert="horz" lIns="81043" tIns="40522" rIns="81043" bIns="40522"/>
          <a:lstStyle>
            <a:lvl1pPr marL="151956" indent="-151956">
              <a:buClr>
                <a:srgbClr val="E32119"/>
              </a:buClr>
              <a:buFont typeface="Wingdings" panose="05000000000000000000" pitchFamily="2" charset="2"/>
              <a:buChar char="§"/>
              <a:defRPr sz="1400" b="0" baseline="0">
                <a:solidFill>
                  <a:schemeClr val="tx1"/>
                </a:solidFill>
                <a:latin typeface="Arial"/>
              </a:defRPr>
            </a:lvl1pPr>
            <a:lvl2pPr marL="557172" indent="-151956">
              <a:buClr>
                <a:srgbClr val="E32119"/>
              </a:buClr>
              <a:buFont typeface="Wingdings" panose="05000000000000000000" pitchFamily="2" charset="2"/>
              <a:buChar char="§"/>
              <a:defRPr sz="1400" b="0">
                <a:latin typeface="Arial"/>
              </a:defRPr>
            </a:lvl2pPr>
            <a:lvl3pPr marL="1063693" indent="-253260">
              <a:buClr>
                <a:srgbClr val="E32119"/>
              </a:buClr>
              <a:buFont typeface="Wingdings" panose="05000000000000000000" pitchFamily="2" charset="2"/>
              <a:buChar char="§"/>
              <a:defRPr sz="1400" b="0">
                <a:solidFill>
                  <a:schemeClr val="tx1"/>
                </a:solidFill>
                <a:latin typeface="Arial"/>
              </a:defRPr>
            </a:lvl3pPr>
            <a:lvl4pPr>
              <a:defRPr sz="1400"/>
            </a:lvl4pPr>
            <a:lvl5pPr>
              <a:defRPr sz="1400"/>
            </a:lvl5pPr>
          </a:lstStyle>
          <a:p>
            <a:pPr lvl="0"/>
            <a:r>
              <a:rPr lang="en-GB" dirty="0"/>
              <a:t>Click to add text. Hit indent button to get bullets and third level text.</a:t>
            </a:r>
          </a:p>
          <a:p>
            <a:pPr lvl="1"/>
            <a:r>
              <a:rPr lang="en-GB" dirty="0"/>
              <a:t>Second level</a:t>
            </a:r>
          </a:p>
          <a:p>
            <a:pPr lvl="2"/>
            <a:r>
              <a:rPr lang="en-GB" dirty="0"/>
              <a:t>Third level</a:t>
            </a:r>
          </a:p>
        </p:txBody>
      </p:sp>
      <p:sp>
        <p:nvSpPr>
          <p:cNvPr id="17" name="Text Placeholder 16"/>
          <p:cNvSpPr>
            <a:spLocks noGrp="1"/>
          </p:cNvSpPr>
          <p:nvPr>
            <p:ph type="body" sz="quarter" idx="14" hasCustomPrompt="1"/>
          </p:nvPr>
        </p:nvSpPr>
        <p:spPr>
          <a:xfrm>
            <a:off x="-32463"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a:t>CLICK TO EDIT MASTER TEXT</a:t>
            </a:r>
            <a:endParaRPr lang="en-GB"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decel="5000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2" presetClass="entr" presetSubtype="2" decel="50000" fill="hold" grpId="0" nodeType="withEffect">
                                  <p:stCondLst>
                                    <p:cond delay="10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10" presetClass="entr" presetSubtype="0" decel="50000" fill="hold" grpId="1" nodeType="withEffect">
                                  <p:stCondLst>
                                    <p:cond delay="1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2" presetClass="entr" presetSubtype="2" decel="50000" fill="hold" grpId="0" nodeType="withEffect">
                                  <p:stCondLst>
                                    <p:cond delay="2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2" presetClass="entr" presetSubtype="2" decel="50000" fill="hold" grpId="0" nodeType="withEffect">
                                  <p:stCondLst>
                                    <p:cond delay="3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1" nodeType="withEffect">
                                  <p:stCondLst>
                                    <p:cond delay="3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2" presetClass="entr" presetSubtype="2" decel="5000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4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2" presetClass="entr" presetSubtype="2" decel="50000" fill="hold" grpId="0" nodeType="withEffect">
                                  <p:stCondLst>
                                    <p:cond delay="5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2" presetClass="entr" presetSubtype="2" decel="50000" fill="hold" grpId="0" nodeType="withEffect">
                                  <p:stCondLst>
                                    <p:cond delay="6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6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extLst mod="1">
    <p:ext uri="{DCECCB84-F9BA-43D5-87BE-67443E8EF086}">
      <p15:sldGuideLst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with 1-line header">
    <p:spTree>
      <p:nvGrpSpPr>
        <p:cNvPr id="1" name=""/>
        <p:cNvGrpSpPr/>
        <p:nvPr/>
      </p:nvGrpSpPr>
      <p:grpSpPr>
        <a:xfrm>
          <a:off x="0" y="0"/>
          <a:ext cx="0" cy="0"/>
          <a:chOff x="0" y="0"/>
          <a:chExt cx="0" cy="0"/>
        </a:xfrm>
      </p:grpSpPr>
      <p:grpSp>
        <p:nvGrpSpPr>
          <p:cNvPr id="14" name="Group 16"/>
          <p:cNvGrpSpPr/>
          <p:nvPr userDrawn="1"/>
        </p:nvGrpSpPr>
        <p:grpSpPr>
          <a:xfrm>
            <a:off x="7813677" y="5534240"/>
            <a:ext cx="1281320" cy="180759"/>
            <a:chOff x="8164619" y="6615952"/>
            <a:chExt cx="1686814" cy="242048"/>
          </a:xfrm>
        </p:grpSpPr>
        <p:grpSp>
          <p:nvGrpSpPr>
            <p:cNvPr id="21" name="Group 18"/>
            <p:cNvGrpSpPr/>
            <p:nvPr/>
          </p:nvGrpSpPr>
          <p:grpSpPr>
            <a:xfrm>
              <a:off x="8164619" y="6615952"/>
              <a:ext cx="1686814" cy="242048"/>
              <a:chOff x="8164619" y="6615952"/>
              <a:chExt cx="1686814" cy="242048"/>
            </a:xfrm>
          </p:grpSpPr>
          <p:sp>
            <p:nvSpPr>
              <p:cNvPr id="23" name="Rectangle 22"/>
              <p:cNvSpPr/>
              <p:nvPr/>
            </p:nvSpPr>
            <p:spPr>
              <a:xfrm>
                <a:off x="8164619" y="6615952"/>
                <a:ext cx="242048"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8406667" y="6615952"/>
                <a:ext cx="242048"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ectangle 24"/>
              <p:cNvSpPr/>
              <p:nvPr/>
            </p:nvSpPr>
            <p:spPr>
              <a:xfrm>
                <a:off x="8648714" y="6615952"/>
                <a:ext cx="242048"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ectangle 25"/>
              <p:cNvSpPr/>
              <p:nvPr/>
            </p:nvSpPr>
            <p:spPr>
              <a:xfrm>
                <a:off x="8890762" y="6615952"/>
                <a:ext cx="2420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26"/>
              <p:cNvSpPr/>
              <p:nvPr/>
            </p:nvSpPr>
            <p:spPr>
              <a:xfrm>
                <a:off x="9132809" y="6615952"/>
                <a:ext cx="242048"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Rectangle 30"/>
              <p:cNvSpPr/>
              <p:nvPr/>
            </p:nvSpPr>
            <p:spPr>
              <a:xfrm>
                <a:off x="9609385" y="6615952"/>
                <a:ext cx="242048"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2" name="Rectangle 21"/>
            <p:cNvSpPr/>
            <p:nvPr/>
          </p:nvSpPr>
          <p:spPr>
            <a:xfrm>
              <a:off x="9371517" y="6615952"/>
              <a:ext cx="2420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8" name="Slide Number Placeholder 11"/>
          <p:cNvSpPr>
            <a:spLocks noGrp="1"/>
          </p:cNvSpPr>
          <p:nvPr>
            <p:ph type="sldNum" sz="quarter" idx="4"/>
          </p:nvPr>
        </p:nvSpPr>
        <p:spPr>
          <a:xfrm>
            <a:off x="8204302" y="5462403"/>
            <a:ext cx="502688" cy="304271"/>
          </a:xfrm>
          <a:prstGeom prst="rect">
            <a:avLst/>
          </a:prstGeom>
        </p:spPr>
        <p:txBody>
          <a:bodyPr vert="horz" lIns="81043" tIns="40522" rIns="81043" bIns="40522" rtlCol="0" anchor="ctr"/>
          <a:lstStyle>
            <a:lvl1pPr algn="ctr">
              <a:defRPr sz="900" b="1">
                <a:solidFill>
                  <a:schemeClr val="bg1"/>
                </a:solidFill>
                <a:latin typeface="Arial"/>
              </a:defRPr>
            </a:lvl1pPr>
          </a:lstStyle>
          <a:p>
            <a:fld id="{A74EB0F2-648F-F340-8077-1363C8DB6354}" type="slidenum">
              <a:rPr lang="en-US" smtClean="0"/>
              <a:pPr/>
              <a:t>‹#›</a:t>
            </a:fld>
            <a:endParaRPr lang="en-US" dirty="0"/>
          </a:p>
        </p:txBody>
      </p:sp>
      <p:sp>
        <p:nvSpPr>
          <p:cNvPr id="18" name="Text Placeholder 16"/>
          <p:cNvSpPr>
            <a:spLocks noGrp="1"/>
          </p:cNvSpPr>
          <p:nvPr>
            <p:ph type="body" sz="quarter" idx="14" hasCustomPrompt="1"/>
          </p:nvPr>
        </p:nvSpPr>
        <p:spPr>
          <a:xfrm>
            <a:off x="-32464" y="167716"/>
            <a:ext cx="5746691" cy="451167"/>
          </a:xfrm>
          <a:prstGeom prst="rect">
            <a:avLst/>
          </a:prstGeom>
          <a:solidFill>
            <a:srgbClr val="009CDA"/>
          </a:solidFill>
        </p:spPr>
        <p:txBody>
          <a:bodyPr wrap="none" lIns="574322" tIns="40522" rIns="81043" bIns="40522">
            <a:spAutoFit/>
          </a:bodyPr>
          <a:lstStyle>
            <a:lvl1pPr marL="0" indent="0">
              <a:buNone/>
              <a:defRPr sz="2400" b="1">
                <a:solidFill>
                  <a:schemeClr val="bg1"/>
                </a:solidFill>
                <a:latin typeface="Arial Black" panose="020B0A04020102020204" pitchFamily="34" charset="0"/>
                <a:cs typeface="Arial" panose="020B0604020202020204"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1819592155"/>
      </p:ext>
    </p:extLst>
  </p:cSld>
  <p:clrMapOvr>
    <a:masterClrMapping/>
  </p:clrMapOvr>
  <p:extLst mod="1">
    <p:ext uri="{DCECCB84-F9BA-43D5-87BE-67443E8EF086}">
      <p15:sldGuideLst xmlns:p15="http://schemas.microsoft.com/office/powerpoint/2012/main" xmlns="">
        <p15:guide id="1" orient="horz" pos="2160">
          <p15:clr>
            <a:srgbClr val="FBAE40"/>
          </p15:clr>
        </p15:guide>
        <p15:guide id="2" orient="horz" pos="436">
          <p15:clr>
            <a:srgbClr val="FBAE40"/>
          </p15:clr>
        </p15:guide>
        <p15:guide id="3" pos="3120">
          <p15:clr>
            <a:srgbClr val="FBAE40"/>
          </p15:clr>
        </p15:guide>
        <p15:guide id="4" pos="557">
          <p15:clr>
            <a:srgbClr val="FBAE40"/>
          </p15:clr>
        </p15:guide>
        <p15:guide id="5" orient="horz" pos="1094">
          <p15:clr>
            <a:srgbClr val="FBAE40"/>
          </p15:clr>
        </p15:guide>
        <p15:guide id="6" orient="horz" pos="958">
          <p15:clr>
            <a:srgbClr val="FBAE40"/>
          </p15:clr>
        </p15:guide>
        <p15:guide id="7" pos="3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649194"/>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78" r:id="rId3"/>
    <p:sldLayoutId id="2147483679" r:id="rId4"/>
    <p:sldLayoutId id="2147483680" r:id="rId5"/>
    <p:sldLayoutId id="2147483681" r:id="rId6"/>
    <p:sldLayoutId id="2147483677" r:id="rId7"/>
    <p:sldLayoutId id="2147483686" r:id="rId8"/>
    <p:sldLayoutId id="2147483698" r:id="rId9"/>
    <p:sldLayoutId id="2147483699" r:id="rId10"/>
    <p:sldLayoutId id="2147483700" r:id="rId11"/>
    <p:sldLayoutId id="2147483701" r:id="rId12"/>
  </p:sldLayoutIdLst>
  <p:hf hdr="0" ftr="0" dt="0"/>
  <p:txStyles>
    <p:titleStyle>
      <a:lvl1pPr algn="ctr" defTabSz="405216" rtl="0" eaLnBrk="1" latinLnBrk="0" hangingPunct="1">
        <a:spcBef>
          <a:spcPct val="0"/>
        </a:spcBef>
        <a:buNone/>
        <a:defRPr sz="3900" kern="1200">
          <a:solidFill>
            <a:schemeClr val="tx1"/>
          </a:solidFill>
          <a:latin typeface="+mj-lt"/>
          <a:ea typeface="+mj-ea"/>
          <a:cs typeface="+mj-cs"/>
        </a:defRPr>
      </a:lvl1pPr>
    </p:titleStyle>
    <p:bodyStyle>
      <a:lvl1pPr marL="303912" indent="-303912" algn="l" defTabSz="405216" rtl="0" eaLnBrk="1" latinLnBrk="0" hangingPunct="1">
        <a:spcBef>
          <a:spcPct val="20000"/>
        </a:spcBef>
        <a:buFont typeface="Arial"/>
        <a:buChar char="•"/>
        <a:defRPr sz="2800" kern="1200">
          <a:solidFill>
            <a:schemeClr val="tx1"/>
          </a:solidFill>
          <a:latin typeface="+mn-lt"/>
          <a:ea typeface="+mn-ea"/>
          <a:cs typeface="+mn-cs"/>
        </a:defRPr>
      </a:lvl1pPr>
      <a:lvl2pPr marL="658477" indent="-253260" algn="l" defTabSz="405216" rtl="0" eaLnBrk="1" latinLnBrk="0" hangingPunct="1">
        <a:spcBef>
          <a:spcPct val="20000"/>
        </a:spcBef>
        <a:buFont typeface="Arial"/>
        <a:buChar char="–"/>
        <a:defRPr sz="2500" kern="1200">
          <a:solidFill>
            <a:schemeClr val="tx1"/>
          </a:solidFill>
          <a:latin typeface="+mn-lt"/>
          <a:ea typeface="+mn-ea"/>
          <a:cs typeface="+mn-cs"/>
        </a:defRPr>
      </a:lvl2pPr>
      <a:lvl3pPr marL="1013041" indent="-202608" algn="l" defTabSz="405216" rtl="0" eaLnBrk="1" latinLnBrk="0" hangingPunct="1">
        <a:spcBef>
          <a:spcPct val="20000"/>
        </a:spcBef>
        <a:buFont typeface="Arial"/>
        <a:buChar char="•"/>
        <a:defRPr sz="2100" kern="1200">
          <a:solidFill>
            <a:schemeClr val="tx1"/>
          </a:solidFill>
          <a:latin typeface="+mn-lt"/>
          <a:ea typeface="+mn-ea"/>
          <a:cs typeface="+mn-cs"/>
        </a:defRPr>
      </a:lvl3pPr>
      <a:lvl4pPr marL="1418257" indent="-202608" algn="l" defTabSz="405216" rtl="0" eaLnBrk="1" latinLnBrk="0" hangingPunct="1">
        <a:spcBef>
          <a:spcPct val="20000"/>
        </a:spcBef>
        <a:buFont typeface="Arial"/>
        <a:buChar char="–"/>
        <a:defRPr sz="18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8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7.emf"/><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 y="954042"/>
            <a:ext cx="3544615" cy="430887"/>
          </a:xfrm>
        </p:spPr>
        <p:txBody>
          <a:bodyPr/>
          <a:lstStyle/>
          <a:p>
            <a:r>
              <a:rPr lang="en-US" dirty="0"/>
              <a:t>INTRODUCING</a:t>
            </a:r>
          </a:p>
        </p:txBody>
      </p:sp>
      <p:sp>
        <p:nvSpPr>
          <p:cNvPr id="8" name="Text Placeholder 7"/>
          <p:cNvSpPr>
            <a:spLocks noGrp="1"/>
          </p:cNvSpPr>
          <p:nvPr>
            <p:ph type="body" sz="quarter" idx="13"/>
          </p:nvPr>
        </p:nvSpPr>
        <p:spPr/>
        <p:txBody>
          <a:bodyPr/>
          <a:lstStyle/>
          <a:p>
            <a:r>
              <a:rPr lang="en-US" dirty="0"/>
              <a:t>WHAT IS PARTIALLY ADDRESSED ADVERTISING MAIL AND HOW WILL IT WORK</a:t>
            </a:r>
          </a:p>
        </p:txBody>
      </p:sp>
      <p:sp>
        <p:nvSpPr>
          <p:cNvPr id="9" name="Text Placeholder 8"/>
          <p:cNvSpPr>
            <a:spLocks noGrp="1"/>
          </p:cNvSpPr>
          <p:nvPr>
            <p:ph type="body" sz="quarter" idx="14"/>
          </p:nvPr>
        </p:nvSpPr>
        <p:spPr>
          <a:xfrm>
            <a:off x="3" y="1384929"/>
            <a:ext cx="5421026" cy="430887"/>
          </a:xfrm>
        </p:spPr>
        <p:txBody>
          <a:bodyPr/>
          <a:lstStyle/>
          <a:p>
            <a:r>
              <a:rPr lang="en-US" dirty="0"/>
              <a:t>PARTIALLY ADDRESSED</a:t>
            </a:r>
          </a:p>
        </p:txBody>
      </p:sp>
      <p:sp>
        <p:nvSpPr>
          <p:cNvPr id="2" name="Text Placeholder 1"/>
          <p:cNvSpPr>
            <a:spLocks noGrp="1"/>
          </p:cNvSpPr>
          <p:nvPr>
            <p:ph type="body" sz="quarter" idx="15"/>
          </p:nvPr>
        </p:nvSpPr>
        <p:spPr>
          <a:xfrm>
            <a:off x="3" y="1815816"/>
            <a:ext cx="4550082" cy="430887"/>
          </a:xfrm>
        </p:spPr>
        <p:txBody>
          <a:bodyPr/>
          <a:lstStyle/>
          <a:p>
            <a:r>
              <a:rPr lang="en-US" dirty="0"/>
              <a:t>ADVERTISING MAIL</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7"/>
          </p:nvPr>
        </p:nvSpPr>
        <p:spPr/>
        <p:txBody>
          <a:bodyPr/>
          <a:lstStyle/>
          <a:p>
            <a:r>
              <a:rPr lang="en-US" dirty="0"/>
              <a:t>October  2018</a:t>
            </a:r>
          </a:p>
        </p:txBody>
      </p:sp>
    </p:spTree>
    <p:extLst>
      <p:ext uri="{BB962C8B-B14F-4D97-AF65-F5344CB8AC3E}">
        <p14:creationId xmlns:p14="http://schemas.microsoft.com/office/powerpoint/2010/main" val="4562539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124" y="2188922"/>
            <a:ext cx="333679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Isosceles Triangle 35"/>
          <p:cNvSpPr/>
          <p:nvPr/>
        </p:nvSpPr>
        <p:spPr>
          <a:xfrm rot="5400000" flipH="1">
            <a:off x="3868506" y="2855303"/>
            <a:ext cx="1456841" cy="82723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fld id="{A74EB0F2-648F-F340-8077-1363C8DB6354}" type="slidenum">
              <a:rPr lang="en-US" smtClean="0"/>
              <a:pPr/>
              <a:t>10</a:t>
            </a:fld>
            <a:endParaRPr lang="en-US" dirty="0"/>
          </a:p>
        </p:txBody>
      </p:sp>
      <p:sp>
        <p:nvSpPr>
          <p:cNvPr id="4" name="Text Placeholder 3"/>
          <p:cNvSpPr>
            <a:spLocks noGrp="1"/>
          </p:cNvSpPr>
          <p:nvPr>
            <p:ph type="body" sz="quarter" idx="14"/>
          </p:nvPr>
        </p:nvSpPr>
        <p:spPr>
          <a:xfrm>
            <a:off x="-32464" y="167716"/>
            <a:ext cx="6869170" cy="451167"/>
          </a:xfrm>
        </p:spPr>
        <p:txBody>
          <a:bodyPr/>
          <a:lstStyle/>
          <a:p>
            <a:r>
              <a:rPr lang="en-GB" dirty="0"/>
              <a:t>COMBINATION OF TOPPING UP AND</a:t>
            </a:r>
          </a:p>
        </p:txBody>
      </p:sp>
      <p:sp>
        <p:nvSpPr>
          <p:cNvPr id="9" name="Text Placeholder 8"/>
          <p:cNvSpPr>
            <a:spLocks noGrp="1"/>
          </p:cNvSpPr>
          <p:nvPr>
            <p:ph type="body" sz="quarter" idx="15"/>
          </p:nvPr>
        </p:nvSpPr>
        <p:spPr>
          <a:xfrm>
            <a:off x="-32464" y="612658"/>
            <a:ext cx="3102690" cy="451167"/>
          </a:xfrm>
        </p:spPr>
        <p:txBody>
          <a:bodyPr/>
          <a:lstStyle/>
          <a:p>
            <a:r>
              <a:rPr lang="en-GB" dirty="0"/>
              <a:t>LOOK-A-LIKES</a:t>
            </a:r>
          </a:p>
        </p:txBody>
      </p:sp>
      <p:sp>
        <p:nvSpPr>
          <p:cNvPr id="33" name="TextBox 32"/>
          <p:cNvSpPr txBox="1"/>
          <p:nvPr/>
        </p:nvSpPr>
        <p:spPr>
          <a:xfrm rot="16200000">
            <a:off x="-72312" y="3115034"/>
            <a:ext cx="1462260" cy="307777"/>
          </a:xfrm>
          <a:prstGeom prst="rect">
            <a:avLst/>
          </a:prstGeom>
          <a:noFill/>
        </p:spPr>
        <p:txBody>
          <a:bodyPr wrap="none" rtlCol="0">
            <a:spAutoFit/>
          </a:bodyPr>
          <a:lstStyle/>
          <a:p>
            <a:r>
              <a:rPr lang="en-US" sz="1400" b="1" dirty="0">
                <a:solidFill>
                  <a:schemeClr val="accent1"/>
                </a:solidFill>
              </a:rPr>
              <a:t>9 POSTCODES</a:t>
            </a:r>
          </a:p>
        </p:txBody>
      </p:sp>
      <p:sp>
        <p:nvSpPr>
          <p:cNvPr id="34" name="TextBox 33"/>
          <p:cNvSpPr txBox="1"/>
          <p:nvPr/>
        </p:nvSpPr>
        <p:spPr>
          <a:xfrm>
            <a:off x="814668" y="4352933"/>
            <a:ext cx="3425938" cy="338554"/>
          </a:xfrm>
          <a:prstGeom prst="rect">
            <a:avLst/>
          </a:prstGeom>
          <a:noFill/>
        </p:spPr>
        <p:txBody>
          <a:bodyPr wrap="none" rtlCol="0">
            <a:spAutoFit/>
          </a:bodyPr>
          <a:lstStyle/>
          <a:p>
            <a:pPr algn="ctr"/>
            <a:r>
              <a:rPr lang="en-US" sz="1600" dirty="0"/>
              <a:t>Where there are existing customers</a:t>
            </a:r>
          </a:p>
        </p:txBody>
      </p:sp>
      <p:sp>
        <p:nvSpPr>
          <p:cNvPr id="35" name="TextBox 34"/>
          <p:cNvSpPr txBox="1"/>
          <p:nvPr/>
        </p:nvSpPr>
        <p:spPr>
          <a:xfrm>
            <a:off x="5010990" y="4352933"/>
            <a:ext cx="3389069" cy="338554"/>
          </a:xfrm>
          <a:prstGeom prst="rect">
            <a:avLst/>
          </a:prstGeom>
          <a:noFill/>
        </p:spPr>
        <p:txBody>
          <a:bodyPr wrap="none" rtlCol="0">
            <a:spAutoFit/>
          </a:bodyPr>
          <a:lstStyle/>
          <a:p>
            <a:pPr algn="ctr"/>
            <a:r>
              <a:rPr lang="en-US" sz="1600" dirty="0"/>
              <a:t>New prospects using both methods</a:t>
            </a:r>
          </a:p>
        </p:txBody>
      </p:sp>
      <p:pic>
        <p:nvPicPr>
          <p:cNvPr id="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241" y="2188922"/>
            <a:ext cx="333679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
          <p:cNvSpPr txBox="1">
            <a:spLocks/>
          </p:cNvSpPr>
          <p:nvPr/>
        </p:nvSpPr>
        <p:spPr>
          <a:xfrm>
            <a:off x="488662" y="1542197"/>
            <a:ext cx="7638945" cy="3953199"/>
          </a:xfrm>
          <a:prstGeom prst="rect">
            <a:avLst/>
          </a:prstGeom>
        </p:spPr>
        <p:txBody>
          <a:bodyPr/>
          <a:lstStyle>
            <a:lvl1pPr marL="303912" indent="-303912" algn="l" defTabSz="405216" rtl="0" eaLnBrk="1" latinLnBrk="0" hangingPunct="1">
              <a:spcBef>
                <a:spcPct val="20000"/>
              </a:spcBef>
              <a:buFont typeface="Arial"/>
              <a:buChar char="•"/>
              <a:defRPr sz="2800" kern="1200">
                <a:solidFill>
                  <a:schemeClr val="tx1"/>
                </a:solidFill>
                <a:latin typeface="+mn-lt"/>
                <a:ea typeface="+mn-ea"/>
                <a:cs typeface="+mn-cs"/>
              </a:defRPr>
            </a:lvl1pPr>
            <a:lvl2pPr marL="658477" indent="-253260" algn="l" defTabSz="405216" rtl="0" eaLnBrk="1" latinLnBrk="0" hangingPunct="1">
              <a:spcBef>
                <a:spcPct val="20000"/>
              </a:spcBef>
              <a:buFont typeface="Arial"/>
              <a:buChar char="–"/>
              <a:defRPr sz="2500" kern="1200">
                <a:solidFill>
                  <a:schemeClr val="tx1"/>
                </a:solidFill>
                <a:latin typeface="+mn-lt"/>
                <a:ea typeface="+mn-ea"/>
                <a:cs typeface="+mn-cs"/>
              </a:defRPr>
            </a:lvl2pPr>
            <a:lvl3pPr marL="1013041" indent="-202608" algn="l" defTabSz="405216" rtl="0" eaLnBrk="1" latinLnBrk="0" hangingPunct="1">
              <a:spcBef>
                <a:spcPct val="20000"/>
              </a:spcBef>
              <a:buFont typeface="Arial"/>
              <a:buChar char="•"/>
              <a:defRPr sz="2100" kern="1200">
                <a:solidFill>
                  <a:schemeClr val="tx1"/>
                </a:solidFill>
                <a:latin typeface="+mn-lt"/>
                <a:ea typeface="+mn-ea"/>
                <a:cs typeface="+mn-cs"/>
              </a:defRPr>
            </a:lvl3pPr>
            <a:lvl4pPr marL="1418257" indent="-202608" algn="l" defTabSz="405216" rtl="0" eaLnBrk="1" latinLnBrk="0" hangingPunct="1">
              <a:spcBef>
                <a:spcPct val="20000"/>
              </a:spcBef>
              <a:buFont typeface="Arial"/>
              <a:buChar char="–"/>
              <a:defRPr sz="18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8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600" dirty="0"/>
              <a:t>Combine both of these methods for maximal effect for your campaign.</a:t>
            </a:r>
          </a:p>
        </p:txBody>
      </p:sp>
      <p:sp>
        <p:nvSpPr>
          <p:cNvPr id="12" name="Rectangle 11"/>
          <p:cNvSpPr/>
          <p:nvPr/>
        </p:nvSpPr>
        <p:spPr>
          <a:xfrm>
            <a:off x="504930" y="4809510"/>
            <a:ext cx="7952828" cy="55789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Combine both methods to create a highly targeted way to find new customers using non-personalised data </a:t>
            </a:r>
          </a:p>
        </p:txBody>
      </p:sp>
    </p:spTree>
    <p:extLst>
      <p:ext uri="{BB962C8B-B14F-4D97-AF65-F5344CB8AC3E}">
        <p14:creationId xmlns:p14="http://schemas.microsoft.com/office/powerpoint/2010/main" val="4000146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469334"/>
            <a:ext cx="2705622" cy="1147251"/>
            <a:chOff x="-2922" y="2283088"/>
            <a:chExt cx="931214" cy="1274723"/>
          </a:xfrm>
        </p:grpSpPr>
        <p:sp>
          <p:nvSpPr>
            <p:cNvPr id="11" name="Rectangle 10"/>
            <p:cNvSpPr/>
            <p:nvPr/>
          </p:nvSpPr>
          <p:spPr>
            <a:xfrm>
              <a:off x="-2922" y="2283088"/>
              <a:ext cx="931214" cy="183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3" name="Rectangle 12"/>
            <p:cNvSpPr/>
            <p:nvPr/>
          </p:nvSpPr>
          <p:spPr>
            <a:xfrm>
              <a:off x="-2922" y="2464926"/>
              <a:ext cx="931214" cy="183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4" name="Rectangle 13"/>
            <p:cNvSpPr/>
            <p:nvPr/>
          </p:nvSpPr>
          <p:spPr>
            <a:xfrm>
              <a:off x="-2922" y="2646764"/>
              <a:ext cx="931214" cy="1836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5" name="Rectangle 14"/>
            <p:cNvSpPr/>
            <p:nvPr/>
          </p:nvSpPr>
          <p:spPr>
            <a:xfrm>
              <a:off x="-2922" y="2828602"/>
              <a:ext cx="931214" cy="183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6" name="Rectangle 15"/>
            <p:cNvSpPr/>
            <p:nvPr/>
          </p:nvSpPr>
          <p:spPr>
            <a:xfrm>
              <a:off x="-2922" y="3010440"/>
              <a:ext cx="931214" cy="183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7" name="Rectangle 16"/>
            <p:cNvSpPr/>
            <p:nvPr/>
          </p:nvSpPr>
          <p:spPr>
            <a:xfrm>
              <a:off x="-2922" y="3192278"/>
              <a:ext cx="931214" cy="18369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8" name="Rectangle 17"/>
            <p:cNvSpPr/>
            <p:nvPr/>
          </p:nvSpPr>
          <p:spPr>
            <a:xfrm>
              <a:off x="-2922" y="3374116"/>
              <a:ext cx="931214" cy="1836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grpSp>
      <p:sp>
        <p:nvSpPr>
          <p:cNvPr id="5" name="Slide Number Placeholder 4"/>
          <p:cNvSpPr>
            <a:spLocks noGrp="1"/>
          </p:cNvSpPr>
          <p:nvPr>
            <p:ph type="sldNum" sz="quarter" idx="4294967295"/>
          </p:nvPr>
        </p:nvSpPr>
        <p:spPr>
          <a:xfrm>
            <a:off x="8204302" y="5462403"/>
            <a:ext cx="502688" cy="304271"/>
          </a:xfrm>
          <a:prstGeom prst="rect">
            <a:avLst/>
          </a:prstGeom>
        </p:spPr>
        <p:txBody>
          <a:bodyPr vert="horz" lIns="81043" tIns="40522" rIns="81043" bIns="40522" rtlCol="0" anchor="ctr"/>
          <a:lstStyle/>
          <a:p>
            <a:pPr algn="ctr"/>
            <a:fld id="{07AE5A85-834C-45C6-B70E-D6BB045069BC}" type="slidenum">
              <a:rPr lang="en-US" sz="900" b="1">
                <a:solidFill>
                  <a:schemeClr val="bg1"/>
                </a:solidFill>
                <a:latin typeface="Arial"/>
              </a:rPr>
              <a:pPr algn="ctr"/>
              <a:t>11</a:t>
            </a:fld>
            <a:endParaRPr lang="en-US" sz="900" b="1" dirty="0">
              <a:solidFill>
                <a:schemeClr val="bg1"/>
              </a:solidFill>
              <a:latin typeface="Arial"/>
            </a:endParaRPr>
          </a:p>
        </p:txBody>
      </p:sp>
      <p:grpSp>
        <p:nvGrpSpPr>
          <p:cNvPr id="20" name="Group 19"/>
          <p:cNvGrpSpPr/>
          <p:nvPr/>
        </p:nvGrpSpPr>
        <p:grpSpPr>
          <a:xfrm>
            <a:off x="6488482" y="2469334"/>
            <a:ext cx="2655518" cy="1147251"/>
            <a:chOff x="-2922" y="2283088"/>
            <a:chExt cx="931214" cy="1274723"/>
          </a:xfrm>
        </p:grpSpPr>
        <p:sp>
          <p:nvSpPr>
            <p:cNvPr id="21" name="Rectangle 20"/>
            <p:cNvSpPr/>
            <p:nvPr/>
          </p:nvSpPr>
          <p:spPr>
            <a:xfrm>
              <a:off x="-2922" y="2283088"/>
              <a:ext cx="931214" cy="183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22" name="Rectangle 21"/>
            <p:cNvSpPr/>
            <p:nvPr/>
          </p:nvSpPr>
          <p:spPr>
            <a:xfrm>
              <a:off x="-2922" y="2464926"/>
              <a:ext cx="931214" cy="183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3" name="Rectangle 22"/>
            <p:cNvSpPr/>
            <p:nvPr/>
          </p:nvSpPr>
          <p:spPr>
            <a:xfrm>
              <a:off x="-2922" y="2646764"/>
              <a:ext cx="931214" cy="1836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4" name="Rectangle 23"/>
            <p:cNvSpPr/>
            <p:nvPr/>
          </p:nvSpPr>
          <p:spPr>
            <a:xfrm>
              <a:off x="-2922" y="2828602"/>
              <a:ext cx="931214" cy="183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5" name="Rectangle 24"/>
            <p:cNvSpPr/>
            <p:nvPr/>
          </p:nvSpPr>
          <p:spPr>
            <a:xfrm>
              <a:off x="-2922" y="3010440"/>
              <a:ext cx="931214" cy="183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6" name="Rectangle 25"/>
            <p:cNvSpPr/>
            <p:nvPr/>
          </p:nvSpPr>
          <p:spPr>
            <a:xfrm>
              <a:off x="-2922" y="3192278"/>
              <a:ext cx="931214" cy="18369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7" name="Rectangle 26"/>
            <p:cNvSpPr/>
            <p:nvPr/>
          </p:nvSpPr>
          <p:spPr>
            <a:xfrm>
              <a:off x="-2922" y="3374116"/>
              <a:ext cx="931214" cy="1836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grpSp>
      <p:sp>
        <p:nvSpPr>
          <p:cNvPr id="9" name="Oval 8"/>
          <p:cNvSpPr/>
          <p:nvPr/>
        </p:nvSpPr>
        <p:spPr>
          <a:xfrm>
            <a:off x="2554940" y="941293"/>
            <a:ext cx="4189035" cy="4189035"/>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a:latin typeface="Arial Black" panose="020B0A04020102020204" pitchFamily="34" charset="0"/>
              </a:rPr>
              <a:t>WHAT ARE THE KEY METRICS?</a:t>
            </a:r>
          </a:p>
        </p:txBody>
      </p:sp>
    </p:spTree>
    <p:extLst>
      <p:ext uri="{BB962C8B-B14F-4D97-AF65-F5344CB8AC3E}">
        <p14:creationId xmlns:p14="http://schemas.microsoft.com/office/powerpoint/2010/main" val="51514414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8204200" y="5462588"/>
            <a:ext cx="503238" cy="304800"/>
          </a:xfrm>
        </p:spPr>
        <p:txBody>
          <a:bodyPr/>
          <a:lstStyle/>
          <a:p>
            <a:fld id="{07AE5A85-834C-45C6-B70E-D6BB045069BC}" type="slidenum">
              <a:rPr lang="en-US" smtClean="0"/>
              <a:pPr/>
              <a:t>12</a:t>
            </a:fld>
            <a:endParaRPr lang="en-US" dirty="0"/>
          </a:p>
        </p:txBody>
      </p:sp>
      <p:sp>
        <p:nvSpPr>
          <p:cNvPr id="5" name="Text Placeholder 4"/>
          <p:cNvSpPr>
            <a:spLocks noGrp="1"/>
          </p:cNvSpPr>
          <p:nvPr>
            <p:ph type="body" sz="quarter" idx="14"/>
          </p:nvPr>
        </p:nvSpPr>
        <p:spPr>
          <a:xfrm>
            <a:off x="-32464" y="167716"/>
            <a:ext cx="8047954" cy="451167"/>
          </a:xfrm>
        </p:spPr>
        <p:txBody>
          <a:bodyPr/>
          <a:lstStyle/>
          <a:p>
            <a:r>
              <a:rPr lang="en-GB" dirty="0"/>
              <a:t>IT COSTS LESS THAN COLD PROSPECTING</a:t>
            </a:r>
          </a:p>
        </p:txBody>
      </p:sp>
      <p:sp>
        <p:nvSpPr>
          <p:cNvPr id="6" name="Text Placeholder 5"/>
          <p:cNvSpPr>
            <a:spLocks noGrp="1"/>
          </p:cNvSpPr>
          <p:nvPr>
            <p:ph type="body" sz="quarter" idx="15"/>
          </p:nvPr>
        </p:nvSpPr>
        <p:spPr>
          <a:xfrm>
            <a:off x="-32464" y="612658"/>
            <a:ext cx="7461255" cy="451167"/>
          </a:xfrm>
        </p:spPr>
        <p:txBody>
          <a:bodyPr/>
          <a:lstStyle/>
          <a:p>
            <a:r>
              <a:rPr lang="en-GB" dirty="0"/>
              <a:t>BUT A LITTLE MORE THAN DOOR DROP</a:t>
            </a:r>
          </a:p>
        </p:txBody>
      </p:sp>
      <p:graphicFrame>
        <p:nvGraphicFramePr>
          <p:cNvPr id="4" name="Table 3"/>
          <p:cNvGraphicFramePr>
            <a:graphicFrameLocks noGrp="1"/>
          </p:cNvGraphicFramePr>
          <p:nvPr>
            <p:extLst>
              <p:ext uri="{D42A27DB-BD31-4B8C-83A1-F6EECF244321}">
                <p14:modId xmlns:p14="http://schemas.microsoft.com/office/powerpoint/2010/main" val="1237321510"/>
              </p:ext>
            </p:extLst>
          </p:nvPr>
        </p:nvGraphicFramePr>
        <p:xfrm>
          <a:off x="532963" y="1721365"/>
          <a:ext cx="5410200" cy="3733461"/>
        </p:xfrm>
        <a:graphic>
          <a:graphicData uri="http://schemas.openxmlformats.org/drawingml/2006/table">
            <a:tbl>
              <a:tblPr firstRow="1">
                <a:tableStyleId>{5C22544A-7EE6-4342-B048-85BDC9FD1C3A}</a:tableStyleId>
              </a:tblPr>
              <a:tblGrid>
                <a:gridCol w="1352550">
                  <a:extLst>
                    <a:ext uri="{9D8B030D-6E8A-4147-A177-3AD203B41FA5}">
                      <a16:colId xmlns:a16="http://schemas.microsoft.com/office/drawing/2014/main" xmlns="" val="20000"/>
                    </a:ext>
                  </a:extLst>
                </a:gridCol>
                <a:gridCol w="1352550">
                  <a:extLst>
                    <a:ext uri="{9D8B030D-6E8A-4147-A177-3AD203B41FA5}">
                      <a16:colId xmlns:a16="http://schemas.microsoft.com/office/drawing/2014/main" xmlns="" val="20001"/>
                    </a:ext>
                  </a:extLst>
                </a:gridCol>
                <a:gridCol w="1352550">
                  <a:extLst>
                    <a:ext uri="{9D8B030D-6E8A-4147-A177-3AD203B41FA5}">
                      <a16:colId xmlns:a16="http://schemas.microsoft.com/office/drawing/2014/main" xmlns="" val="20002"/>
                    </a:ext>
                  </a:extLst>
                </a:gridCol>
                <a:gridCol w="1352550">
                  <a:extLst>
                    <a:ext uri="{9D8B030D-6E8A-4147-A177-3AD203B41FA5}">
                      <a16:colId xmlns:a16="http://schemas.microsoft.com/office/drawing/2014/main" xmlns="" val="20003"/>
                    </a:ext>
                  </a:extLst>
                </a:gridCol>
              </a:tblGrid>
              <a:tr h="433453">
                <a:tc>
                  <a:txBody>
                    <a:bodyPr/>
                    <a:lstStyle/>
                    <a:p>
                      <a:endParaRPr lang="en-GB" sz="1200" dirty="0"/>
                    </a:p>
                  </a:txBody>
                  <a:tcPr/>
                </a:tc>
                <a:tc>
                  <a:txBody>
                    <a:bodyPr/>
                    <a:lstStyle/>
                    <a:p>
                      <a:pPr algn="ctr"/>
                      <a:r>
                        <a:rPr lang="en-GB" sz="1200" dirty="0"/>
                        <a:t>Cold Acquisition</a:t>
                      </a:r>
                      <a:endParaRPr lang="en-GB" sz="1200" b="1" dirty="0"/>
                    </a:p>
                  </a:txBody>
                  <a:tcPr anchor="ctr"/>
                </a:tc>
                <a:tc>
                  <a:txBody>
                    <a:bodyPr/>
                    <a:lstStyle/>
                    <a:p>
                      <a:pPr algn="ctr"/>
                      <a:r>
                        <a:rPr lang="en-GB" sz="1200" dirty="0"/>
                        <a:t>Partially Addressed</a:t>
                      </a:r>
                      <a:endParaRPr lang="en-GB" sz="1200" b="1" dirty="0"/>
                    </a:p>
                  </a:txBody>
                  <a:tcPr anchor="ctr"/>
                </a:tc>
                <a:tc>
                  <a:txBody>
                    <a:bodyPr/>
                    <a:lstStyle/>
                    <a:p>
                      <a:pPr algn="ctr"/>
                      <a:r>
                        <a:rPr lang="en-GB" sz="1200" dirty="0"/>
                        <a:t>Door Drop</a:t>
                      </a:r>
                      <a:endParaRPr lang="en-GB" sz="1200" b="1" dirty="0"/>
                    </a:p>
                  </a:txBody>
                  <a:tcPr anchor="ctr"/>
                </a:tc>
                <a:extLst>
                  <a:ext uri="{0D108BD9-81ED-4DB2-BD59-A6C34878D82A}">
                    <a16:rowId xmlns:a16="http://schemas.microsoft.com/office/drawing/2014/main" xmlns="" val="10000"/>
                  </a:ext>
                </a:extLst>
              </a:tr>
              <a:tr h="271223">
                <a:tc>
                  <a:txBody>
                    <a:bodyPr/>
                    <a:lstStyle/>
                    <a:p>
                      <a:r>
                        <a:rPr lang="en-GB" sz="1200" dirty="0">
                          <a:solidFill>
                            <a:schemeClr val="bg1"/>
                          </a:solidFill>
                        </a:rPr>
                        <a:t>Data Cost</a:t>
                      </a:r>
                      <a:endParaRPr lang="en-GB" sz="1200" b="0" dirty="0">
                        <a:solidFill>
                          <a:schemeClr val="bg1"/>
                        </a:solidFill>
                      </a:endParaRPr>
                    </a:p>
                  </a:txBody>
                  <a:tcPr anchor="ctr">
                    <a:solidFill>
                      <a:schemeClr val="accent2"/>
                    </a:solidFill>
                  </a:tcPr>
                </a:tc>
                <a:tc>
                  <a:txBody>
                    <a:bodyPr/>
                    <a:lstStyle/>
                    <a:p>
                      <a:pPr algn="ctr"/>
                      <a:r>
                        <a:rPr lang="en-GB" sz="1200" dirty="0">
                          <a:solidFill>
                            <a:schemeClr val="bg1"/>
                          </a:solidFill>
                        </a:rPr>
                        <a:t>10p</a:t>
                      </a:r>
                    </a:p>
                  </a:txBody>
                  <a:tcPr anchor="ctr">
                    <a:solidFill>
                      <a:schemeClr val="accent2"/>
                    </a:solidFill>
                  </a:tcPr>
                </a:tc>
                <a:tc>
                  <a:txBody>
                    <a:bodyPr/>
                    <a:lstStyle/>
                    <a:p>
                      <a:pPr algn="ctr"/>
                      <a:r>
                        <a:rPr lang="en-GB" sz="1200" dirty="0">
                          <a:solidFill>
                            <a:schemeClr val="bg1"/>
                          </a:solidFill>
                        </a:rPr>
                        <a:t>0p</a:t>
                      </a:r>
                    </a:p>
                  </a:txBody>
                  <a:tcPr anchor="ctr">
                    <a:solidFill>
                      <a:schemeClr val="accent2"/>
                    </a:solidFill>
                  </a:tcPr>
                </a:tc>
                <a:tc>
                  <a:txBody>
                    <a:bodyPr/>
                    <a:lstStyle/>
                    <a:p>
                      <a:pPr algn="ctr"/>
                      <a:r>
                        <a:rPr lang="en-GB" sz="1200" dirty="0">
                          <a:solidFill>
                            <a:schemeClr val="bg1"/>
                          </a:solidFill>
                        </a:rPr>
                        <a:t>0p</a:t>
                      </a:r>
                    </a:p>
                  </a:txBody>
                  <a:tcPr anchor="ctr">
                    <a:solidFill>
                      <a:schemeClr val="accent2"/>
                    </a:solidFill>
                  </a:tcPr>
                </a:tc>
                <a:extLst>
                  <a:ext uri="{0D108BD9-81ED-4DB2-BD59-A6C34878D82A}">
                    <a16:rowId xmlns:a16="http://schemas.microsoft.com/office/drawing/2014/main" xmlns="" val="10001"/>
                  </a:ext>
                </a:extLst>
              </a:tr>
              <a:tr h="259835">
                <a:tc>
                  <a:txBody>
                    <a:bodyPr/>
                    <a:lstStyle/>
                    <a:p>
                      <a:r>
                        <a:rPr lang="en-GB" sz="1200" dirty="0">
                          <a:solidFill>
                            <a:schemeClr val="bg1"/>
                          </a:solidFill>
                        </a:rPr>
                        <a:t>Postage</a:t>
                      </a:r>
                      <a:endParaRPr lang="en-GB" sz="1200" b="0" dirty="0">
                        <a:solidFill>
                          <a:schemeClr val="bg1"/>
                        </a:solidFill>
                      </a:endParaRPr>
                    </a:p>
                  </a:txBody>
                  <a:tcPr anchor="ctr">
                    <a:solidFill>
                      <a:schemeClr val="accent2"/>
                    </a:solidFill>
                  </a:tcPr>
                </a:tc>
                <a:tc>
                  <a:txBody>
                    <a:bodyPr/>
                    <a:lstStyle/>
                    <a:p>
                      <a:pPr algn="ctr"/>
                      <a:r>
                        <a:rPr lang="en-GB" sz="1200" dirty="0">
                          <a:solidFill>
                            <a:schemeClr val="bg1"/>
                          </a:solidFill>
                        </a:rPr>
                        <a:t>21p</a:t>
                      </a:r>
                    </a:p>
                  </a:txBody>
                  <a:tcPr anchor="ctr">
                    <a:solidFill>
                      <a:schemeClr val="accent2"/>
                    </a:solidFill>
                  </a:tcPr>
                </a:tc>
                <a:tc>
                  <a:txBody>
                    <a:bodyPr/>
                    <a:lstStyle/>
                    <a:p>
                      <a:pPr algn="ctr"/>
                      <a:r>
                        <a:rPr lang="en-GB" sz="1200" dirty="0">
                          <a:solidFill>
                            <a:schemeClr val="bg1"/>
                          </a:solidFill>
                        </a:rPr>
                        <a:t>17p</a:t>
                      </a:r>
                    </a:p>
                  </a:txBody>
                  <a:tcPr anchor="ctr">
                    <a:solidFill>
                      <a:schemeClr val="accent2"/>
                    </a:solidFill>
                  </a:tcPr>
                </a:tc>
                <a:tc>
                  <a:txBody>
                    <a:bodyPr/>
                    <a:lstStyle/>
                    <a:p>
                      <a:pPr algn="ctr"/>
                      <a:r>
                        <a:rPr lang="en-GB" sz="1200" dirty="0">
                          <a:solidFill>
                            <a:schemeClr val="bg1"/>
                          </a:solidFill>
                        </a:rPr>
                        <a:t>5p</a:t>
                      </a:r>
                    </a:p>
                  </a:txBody>
                  <a:tcPr anchor="ctr">
                    <a:solidFill>
                      <a:schemeClr val="accent2"/>
                    </a:solidFill>
                  </a:tcPr>
                </a:tc>
                <a:extLst>
                  <a:ext uri="{0D108BD9-81ED-4DB2-BD59-A6C34878D82A}">
                    <a16:rowId xmlns:a16="http://schemas.microsoft.com/office/drawing/2014/main" xmlns="" val="10002"/>
                  </a:ext>
                </a:extLst>
              </a:tr>
              <a:tr h="381558">
                <a:tc>
                  <a:txBody>
                    <a:bodyPr/>
                    <a:lstStyle/>
                    <a:p>
                      <a:r>
                        <a:rPr lang="en-GB" sz="1200" dirty="0">
                          <a:solidFill>
                            <a:schemeClr val="bg1"/>
                          </a:solidFill>
                        </a:rPr>
                        <a:t>Print</a:t>
                      </a:r>
                      <a:r>
                        <a:rPr lang="en-GB" sz="1200" baseline="0" dirty="0">
                          <a:solidFill>
                            <a:schemeClr val="bg1"/>
                          </a:solidFill>
                        </a:rPr>
                        <a:t> and production</a:t>
                      </a:r>
                      <a:endParaRPr lang="en-GB" sz="1200" b="0" dirty="0">
                        <a:solidFill>
                          <a:schemeClr val="bg1"/>
                        </a:solidFill>
                      </a:endParaRPr>
                    </a:p>
                  </a:txBody>
                  <a:tcPr anchor="ctr">
                    <a:solidFill>
                      <a:schemeClr val="accent2"/>
                    </a:solidFill>
                  </a:tcPr>
                </a:tc>
                <a:tc>
                  <a:txBody>
                    <a:bodyPr/>
                    <a:lstStyle/>
                    <a:p>
                      <a:pPr algn="ctr"/>
                      <a:r>
                        <a:rPr lang="en-GB" sz="1200" dirty="0">
                          <a:solidFill>
                            <a:schemeClr val="bg1"/>
                          </a:solidFill>
                        </a:rPr>
                        <a:t>20p</a:t>
                      </a:r>
                    </a:p>
                  </a:txBody>
                  <a:tcPr anchor="ctr">
                    <a:solidFill>
                      <a:schemeClr val="accent2"/>
                    </a:solidFill>
                  </a:tcPr>
                </a:tc>
                <a:tc>
                  <a:txBody>
                    <a:bodyPr/>
                    <a:lstStyle/>
                    <a:p>
                      <a:pPr algn="ctr"/>
                      <a:r>
                        <a:rPr lang="en-GB" sz="1200" dirty="0">
                          <a:solidFill>
                            <a:schemeClr val="bg1"/>
                          </a:solidFill>
                        </a:rPr>
                        <a:t>20p</a:t>
                      </a:r>
                    </a:p>
                  </a:txBody>
                  <a:tcPr anchor="ctr">
                    <a:solidFill>
                      <a:schemeClr val="accent2"/>
                    </a:solidFill>
                  </a:tcPr>
                </a:tc>
                <a:tc>
                  <a:txBody>
                    <a:bodyPr/>
                    <a:lstStyle/>
                    <a:p>
                      <a:pPr algn="ctr"/>
                      <a:r>
                        <a:rPr lang="en-GB" sz="1200" dirty="0">
                          <a:solidFill>
                            <a:schemeClr val="bg1"/>
                          </a:solidFill>
                        </a:rPr>
                        <a:t>8p</a:t>
                      </a:r>
                    </a:p>
                  </a:txBody>
                  <a:tcPr anchor="ctr">
                    <a:solidFill>
                      <a:schemeClr val="accent2"/>
                    </a:solidFill>
                  </a:tcPr>
                </a:tc>
                <a:extLst>
                  <a:ext uri="{0D108BD9-81ED-4DB2-BD59-A6C34878D82A}">
                    <a16:rowId xmlns:a16="http://schemas.microsoft.com/office/drawing/2014/main" xmlns="" val="10003"/>
                  </a:ext>
                </a:extLst>
              </a:tr>
              <a:tr h="433453">
                <a:tc>
                  <a:txBody>
                    <a:bodyPr/>
                    <a:lstStyle/>
                    <a:p>
                      <a:r>
                        <a:rPr lang="en-GB" sz="1200" b="1" dirty="0">
                          <a:solidFill>
                            <a:schemeClr val="bg1"/>
                          </a:solidFill>
                        </a:rPr>
                        <a:t>TOTAL cost</a:t>
                      </a:r>
                      <a:r>
                        <a:rPr lang="en-GB" sz="1200" b="1" baseline="0" dirty="0">
                          <a:solidFill>
                            <a:schemeClr val="bg1"/>
                          </a:solidFill>
                        </a:rPr>
                        <a:t> per item</a:t>
                      </a:r>
                      <a:endParaRPr lang="en-GB" sz="1200" b="1" dirty="0">
                        <a:solidFill>
                          <a:schemeClr val="bg1"/>
                        </a:solidFill>
                      </a:endParaRPr>
                    </a:p>
                  </a:txBody>
                  <a:tcPr anchor="ctr">
                    <a:solidFill>
                      <a:schemeClr val="accent2"/>
                    </a:solidFill>
                  </a:tcPr>
                </a:tc>
                <a:tc>
                  <a:txBody>
                    <a:bodyPr/>
                    <a:lstStyle/>
                    <a:p>
                      <a:pPr algn="ctr"/>
                      <a:r>
                        <a:rPr lang="en-GB" sz="1200" b="1" dirty="0">
                          <a:solidFill>
                            <a:schemeClr val="bg1"/>
                          </a:solidFill>
                        </a:rPr>
                        <a:t>51p</a:t>
                      </a:r>
                    </a:p>
                  </a:txBody>
                  <a:tcPr anchor="ctr">
                    <a:solidFill>
                      <a:schemeClr val="accent2"/>
                    </a:solidFill>
                  </a:tcPr>
                </a:tc>
                <a:tc>
                  <a:txBody>
                    <a:bodyPr/>
                    <a:lstStyle/>
                    <a:p>
                      <a:pPr algn="ctr"/>
                      <a:r>
                        <a:rPr lang="en-GB" sz="1200" b="1" dirty="0">
                          <a:solidFill>
                            <a:schemeClr val="bg1"/>
                          </a:solidFill>
                        </a:rPr>
                        <a:t>37p</a:t>
                      </a:r>
                    </a:p>
                  </a:txBody>
                  <a:tcPr anchor="ctr">
                    <a:solidFill>
                      <a:schemeClr val="accent2"/>
                    </a:solidFill>
                  </a:tcPr>
                </a:tc>
                <a:tc>
                  <a:txBody>
                    <a:bodyPr/>
                    <a:lstStyle/>
                    <a:p>
                      <a:pPr algn="ctr"/>
                      <a:r>
                        <a:rPr lang="en-GB" sz="1200" b="1" dirty="0">
                          <a:solidFill>
                            <a:schemeClr val="bg1"/>
                          </a:solidFill>
                        </a:rPr>
                        <a:t>13p</a:t>
                      </a:r>
                    </a:p>
                  </a:txBody>
                  <a:tcPr anchor="ctr">
                    <a:solidFill>
                      <a:schemeClr val="accent2"/>
                    </a:solidFill>
                  </a:tcPr>
                </a:tc>
                <a:extLst>
                  <a:ext uri="{0D108BD9-81ED-4DB2-BD59-A6C34878D82A}">
                    <a16:rowId xmlns:a16="http://schemas.microsoft.com/office/drawing/2014/main" xmlns="" val="10004"/>
                  </a:ext>
                </a:extLst>
              </a:tr>
              <a:tr h="606834">
                <a:tc>
                  <a:txBody>
                    <a:bodyPr/>
                    <a:lstStyle/>
                    <a:p>
                      <a:r>
                        <a:rPr lang="en-GB" sz="1200" dirty="0">
                          <a:solidFill>
                            <a:schemeClr val="bg1"/>
                          </a:solidFill>
                        </a:rPr>
                        <a:t>Delivery points reached with £50k budget</a:t>
                      </a:r>
                      <a:endParaRPr lang="en-GB" sz="1200" b="0" dirty="0">
                        <a:solidFill>
                          <a:schemeClr val="bg1"/>
                        </a:solidFill>
                      </a:endParaRPr>
                    </a:p>
                  </a:txBody>
                  <a:tcPr anchor="ctr">
                    <a:solidFill>
                      <a:schemeClr val="accent2"/>
                    </a:solidFill>
                  </a:tcPr>
                </a:tc>
                <a:tc>
                  <a:txBody>
                    <a:bodyPr/>
                    <a:lstStyle/>
                    <a:p>
                      <a:pPr algn="ctr"/>
                      <a:r>
                        <a:rPr lang="en-GB" sz="1200" dirty="0">
                          <a:solidFill>
                            <a:schemeClr val="bg1"/>
                          </a:solidFill>
                        </a:rPr>
                        <a:t>98,039</a:t>
                      </a:r>
                    </a:p>
                  </a:txBody>
                  <a:tcPr anchor="ctr">
                    <a:solidFill>
                      <a:schemeClr val="accent2"/>
                    </a:solidFill>
                  </a:tcPr>
                </a:tc>
                <a:tc>
                  <a:txBody>
                    <a:bodyPr/>
                    <a:lstStyle/>
                    <a:p>
                      <a:pPr algn="ctr"/>
                      <a:r>
                        <a:rPr lang="en-GB" sz="1200" dirty="0">
                          <a:solidFill>
                            <a:schemeClr val="bg1"/>
                          </a:solidFill>
                        </a:rPr>
                        <a:t>135,135</a:t>
                      </a:r>
                    </a:p>
                  </a:txBody>
                  <a:tcPr anchor="ctr">
                    <a:solidFill>
                      <a:schemeClr val="accent2"/>
                    </a:solidFill>
                  </a:tcPr>
                </a:tc>
                <a:tc>
                  <a:txBody>
                    <a:bodyPr/>
                    <a:lstStyle/>
                    <a:p>
                      <a:pPr algn="ctr"/>
                      <a:r>
                        <a:rPr lang="en-GB" sz="1200" dirty="0">
                          <a:solidFill>
                            <a:schemeClr val="bg1"/>
                          </a:solidFill>
                        </a:rPr>
                        <a:t>384,615</a:t>
                      </a:r>
                    </a:p>
                  </a:txBody>
                  <a:tcPr anchor="ctr">
                    <a:solidFill>
                      <a:schemeClr val="accent2"/>
                    </a:solidFill>
                  </a:tcPr>
                </a:tc>
                <a:extLst>
                  <a:ext uri="{0D108BD9-81ED-4DB2-BD59-A6C34878D82A}">
                    <a16:rowId xmlns:a16="http://schemas.microsoft.com/office/drawing/2014/main" xmlns="" val="10005"/>
                  </a:ext>
                </a:extLst>
              </a:tr>
              <a:tr h="334383">
                <a:tc>
                  <a:txBody>
                    <a:bodyPr/>
                    <a:lstStyle/>
                    <a:p>
                      <a:r>
                        <a:rPr lang="en-GB" sz="1200" dirty="0">
                          <a:solidFill>
                            <a:schemeClr val="bg1"/>
                          </a:solidFill>
                        </a:rPr>
                        <a:t>Volume</a:t>
                      </a:r>
                      <a:r>
                        <a:rPr lang="en-GB" sz="1200" baseline="0" dirty="0">
                          <a:solidFill>
                            <a:schemeClr val="bg1"/>
                          </a:solidFill>
                        </a:rPr>
                        <a:t> multiplier</a:t>
                      </a:r>
                      <a:endParaRPr lang="en-GB" sz="1200" b="0" dirty="0">
                        <a:solidFill>
                          <a:schemeClr val="bg1"/>
                        </a:solidFill>
                      </a:endParaRPr>
                    </a:p>
                  </a:txBody>
                  <a:tcPr anchor="ctr">
                    <a:solidFill>
                      <a:schemeClr val="accent2"/>
                    </a:solidFill>
                  </a:tcPr>
                </a:tc>
                <a:tc>
                  <a:txBody>
                    <a:bodyPr/>
                    <a:lstStyle/>
                    <a:p>
                      <a:pPr algn="ctr"/>
                      <a:endParaRPr lang="en-GB" sz="1200" dirty="0">
                        <a:solidFill>
                          <a:schemeClr val="bg1"/>
                        </a:solidFill>
                      </a:endParaRPr>
                    </a:p>
                  </a:txBody>
                  <a:tcPr anchor="ctr">
                    <a:solidFill>
                      <a:schemeClr val="accent2"/>
                    </a:solidFill>
                  </a:tcPr>
                </a:tc>
                <a:tc>
                  <a:txBody>
                    <a:bodyPr/>
                    <a:lstStyle/>
                    <a:p>
                      <a:pPr algn="ctr"/>
                      <a:r>
                        <a:rPr lang="en-GB" sz="1200" dirty="0">
                          <a:solidFill>
                            <a:schemeClr val="bg1"/>
                          </a:solidFill>
                        </a:rPr>
                        <a:t>x1.38</a:t>
                      </a:r>
                    </a:p>
                  </a:txBody>
                  <a:tcPr anchor="ctr">
                    <a:solidFill>
                      <a:schemeClr val="accent2"/>
                    </a:solidFill>
                  </a:tcPr>
                </a:tc>
                <a:tc>
                  <a:txBody>
                    <a:bodyPr/>
                    <a:lstStyle/>
                    <a:p>
                      <a:pPr algn="ctr"/>
                      <a:r>
                        <a:rPr lang="en-GB" sz="1200" dirty="0">
                          <a:solidFill>
                            <a:schemeClr val="bg1"/>
                          </a:solidFill>
                        </a:rPr>
                        <a:t>x3.92</a:t>
                      </a:r>
                    </a:p>
                  </a:txBody>
                  <a:tcPr anchor="ctr">
                    <a:solidFill>
                      <a:schemeClr val="accent2"/>
                    </a:solidFill>
                  </a:tcPr>
                </a:tc>
                <a:extLst>
                  <a:ext uri="{0D108BD9-81ED-4DB2-BD59-A6C34878D82A}">
                    <a16:rowId xmlns:a16="http://schemas.microsoft.com/office/drawing/2014/main" xmlns="" val="10006"/>
                  </a:ext>
                </a:extLst>
              </a:tr>
              <a:tr h="381558">
                <a:tc>
                  <a:txBody>
                    <a:bodyPr/>
                    <a:lstStyle/>
                    <a:p>
                      <a:r>
                        <a:rPr lang="en-GB" sz="1200" dirty="0">
                          <a:solidFill>
                            <a:schemeClr val="bg1"/>
                          </a:solidFill>
                        </a:rPr>
                        <a:t>Targeting flexibility</a:t>
                      </a:r>
                      <a:endParaRPr lang="en-GB" sz="1200" b="0" dirty="0">
                        <a:solidFill>
                          <a:schemeClr val="bg1"/>
                        </a:solidFill>
                      </a:endParaRPr>
                    </a:p>
                  </a:txBody>
                  <a:tcPr anchor="ctr">
                    <a:solidFill>
                      <a:schemeClr val="accent2"/>
                    </a:solidFill>
                  </a:tcPr>
                </a:tc>
                <a:tc>
                  <a:txBody>
                    <a:bodyPr/>
                    <a:lstStyle/>
                    <a:p>
                      <a:pPr algn="ctr"/>
                      <a:r>
                        <a:rPr lang="en-GB" sz="1200" dirty="0">
                          <a:solidFill>
                            <a:schemeClr val="bg1"/>
                          </a:solidFill>
                        </a:rPr>
                        <a:t>High</a:t>
                      </a:r>
                    </a:p>
                  </a:txBody>
                  <a:tcPr anchor="ctr">
                    <a:solidFill>
                      <a:schemeClr val="accent2"/>
                    </a:solidFill>
                  </a:tcPr>
                </a:tc>
                <a:tc>
                  <a:txBody>
                    <a:bodyPr/>
                    <a:lstStyle/>
                    <a:p>
                      <a:pPr algn="ctr"/>
                      <a:r>
                        <a:rPr lang="en-GB" sz="1200" dirty="0">
                          <a:solidFill>
                            <a:schemeClr val="bg1"/>
                          </a:solidFill>
                        </a:rPr>
                        <a:t>Medium </a:t>
                      </a:r>
                    </a:p>
                  </a:txBody>
                  <a:tcPr anchor="ctr">
                    <a:solidFill>
                      <a:schemeClr val="accent2"/>
                    </a:solidFill>
                  </a:tcPr>
                </a:tc>
                <a:tc>
                  <a:txBody>
                    <a:bodyPr/>
                    <a:lstStyle/>
                    <a:p>
                      <a:pPr algn="ctr"/>
                      <a:r>
                        <a:rPr lang="en-GB" sz="1200" dirty="0">
                          <a:solidFill>
                            <a:schemeClr val="bg1"/>
                          </a:solidFill>
                        </a:rPr>
                        <a:t>Low</a:t>
                      </a:r>
                    </a:p>
                  </a:txBody>
                  <a:tcPr anchor="ctr">
                    <a:solidFill>
                      <a:schemeClr val="accent2"/>
                    </a:solidFill>
                  </a:tcPr>
                </a:tc>
                <a:extLst>
                  <a:ext uri="{0D108BD9-81ED-4DB2-BD59-A6C34878D82A}">
                    <a16:rowId xmlns:a16="http://schemas.microsoft.com/office/drawing/2014/main" xmlns="" val="10007"/>
                  </a:ext>
                </a:extLst>
              </a:tr>
              <a:tr h="381558">
                <a:tc gridSpan="4">
                  <a:txBody>
                    <a:bodyPr/>
                    <a:lstStyle/>
                    <a:p>
                      <a:r>
                        <a:rPr lang="en-GB" sz="900" b="0" dirty="0">
                          <a:solidFill>
                            <a:sysClr val="windowText" lastClr="000000"/>
                          </a:solidFill>
                        </a:rPr>
                        <a:t>*For</a:t>
                      </a:r>
                      <a:r>
                        <a:rPr lang="en-GB" sz="900" b="0" baseline="0" dirty="0">
                          <a:solidFill>
                            <a:sysClr val="windowText" lastClr="000000"/>
                          </a:solidFill>
                        </a:rPr>
                        <a:t> illustrative purposes only</a:t>
                      </a:r>
                      <a:endParaRPr lang="en-GB" sz="900" b="0" dirty="0">
                        <a:solidFill>
                          <a:sysClr val="windowText" lastClr="000000"/>
                        </a:solidFill>
                      </a:endParaRPr>
                    </a:p>
                  </a:txBody>
                  <a:tcPr>
                    <a:solidFill>
                      <a:schemeClr val="bg1"/>
                    </a:solidFill>
                  </a:tcPr>
                </a:tc>
                <a:tc hMerge="1">
                  <a:txBody>
                    <a:bodyPr/>
                    <a:lstStyle/>
                    <a:p>
                      <a:pPr algn="ctr"/>
                      <a:endParaRPr lang="en-GB" sz="1200" dirty="0">
                        <a:solidFill>
                          <a:schemeClr val="bg1"/>
                        </a:solidFill>
                      </a:endParaRPr>
                    </a:p>
                  </a:txBody>
                  <a:tcPr anchor="ctr">
                    <a:solidFill>
                      <a:schemeClr val="bg1"/>
                    </a:solidFill>
                  </a:tcPr>
                </a:tc>
                <a:tc hMerge="1">
                  <a:txBody>
                    <a:bodyPr/>
                    <a:lstStyle/>
                    <a:p>
                      <a:pPr algn="ctr"/>
                      <a:endParaRPr lang="en-GB" sz="1200" dirty="0">
                        <a:solidFill>
                          <a:schemeClr val="bg1"/>
                        </a:solidFill>
                      </a:endParaRPr>
                    </a:p>
                  </a:txBody>
                  <a:tcPr anchor="ctr">
                    <a:solidFill>
                      <a:schemeClr val="bg1"/>
                    </a:solidFill>
                  </a:tcPr>
                </a:tc>
                <a:tc hMerge="1">
                  <a:txBody>
                    <a:bodyPr/>
                    <a:lstStyle/>
                    <a:p>
                      <a:pPr algn="ctr"/>
                      <a:endParaRPr lang="en-GB" sz="1200" dirty="0">
                        <a:solidFill>
                          <a:schemeClr val="bg1"/>
                        </a:solidFill>
                      </a:endParaRPr>
                    </a:p>
                  </a:txBody>
                  <a:tcPr anchor="ctr">
                    <a:solidFill>
                      <a:schemeClr val="bg1"/>
                    </a:solidFill>
                  </a:tcPr>
                </a:tc>
                <a:extLst>
                  <a:ext uri="{0D108BD9-81ED-4DB2-BD59-A6C34878D82A}">
                    <a16:rowId xmlns:a16="http://schemas.microsoft.com/office/drawing/2014/main" xmlns="" val="10008"/>
                  </a:ext>
                </a:extLst>
              </a:tr>
            </a:tbl>
          </a:graphicData>
        </a:graphic>
      </p:graphicFrame>
      <p:sp>
        <p:nvSpPr>
          <p:cNvPr id="9" name="Rectangle 8"/>
          <p:cNvSpPr/>
          <p:nvPr/>
        </p:nvSpPr>
        <p:spPr>
          <a:xfrm>
            <a:off x="6045958" y="1739311"/>
            <a:ext cx="2805944" cy="300990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285750" indent="-285750">
              <a:spcAft>
                <a:spcPts val="1200"/>
              </a:spcAft>
              <a:buClr>
                <a:schemeClr val="accent1"/>
              </a:buClr>
              <a:buFont typeface="Wingdings" panose="05000000000000000000" pitchFamily="2" charset="2"/>
              <a:buChar char="§"/>
            </a:pPr>
            <a:r>
              <a:rPr lang="en-GB" sz="1600" dirty="0"/>
              <a:t>Partially Addressed is cheaper than cold acquisition.</a:t>
            </a:r>
          </a:p>
          <a:p>
            <a:pPr marL="285750" indent="-285750">
              <a:spcAft>
                <a:spcPts val="1200"/>
              </a:spcAft>
              <a:buClr>
                <a:schemeClr val="accent1"/>
              </a:buClr>
              <a:buFont typeface="Wingdings" panose="05000000000000000000" pitchFamily="2" charset="2"/>
              <a:buChar char="§"/>
            </a:pPr>
            <a:r>
              <a:rPr lang="en-GB" sz="1600" dirty="0"/>
              <a:t>With a saving on the postage there’s a total saving of 14p per item.</a:t>
            </a:r>
          </a:p>
          <a:p>
            <a:pPr marL="285750" indent="-285750">
              <a:spcAft>
                <a:spcPts val="1200"/>
              </a:spcAft>
              <a:buClr>
                <a:schemeClr val="accent1"/>
              </a:buClr>
              <a:buFont typeface="Wingdings" panose="05000000000000000000" pitchFamily="2" charset="2"/>
              <a:buChar char="§"/>
            </a:pPr>
            <a:r>
              <a:rPr lang="en-GB" sz="1600" dirty="0"/>
              <a:t>Budget to reach 38% more households than before.</a:t>
            </a:r>
          </a:p>
        </p:txBody>
      </p:sp>
      <p:sp>
        <p:nvSpPr>
          <p:cNvPr id="2" name="Rectangle 1"/>
          <p:cNvSpPr/>
          <p:nvPr/>
        </p:nvSpPr>
        <p:spPr>
          <a:xfrm>
            <a:off x="1840922" y="1225272"/>
            <a:ext cx="1454229" cy="461665"/>
          </a:xfrm>
          <a:prstGeom prst="rect">
            <a:avLst/>
          </a:prstGeom>
        </p:spPr>
        <p:txBody>
          <a:bodyPr wrap="square">
            <a:spAutoFit/>
          </a:bodyPr>
          <a:lstStyle/>
          <a:p>
            <a:pPr algn="ctr" defTabSz="405216">
              <a:defRPr/>
            </a:pPr>
            <a:r>
              <a:rPr lang="en-GB" sz="1200" dirty="0">
                <a:solidFill>
                  <a:schemeClr val="accent1"/>
                </a:solidFill>
              </a:rPr>
              <a:t>Limited availability post-GDPR</a:t>
            </a:r>
          </a:p>
        </p:txBody>
      </p:sp>
    </p:spTree>
    <p:extLst>
      <p:ext uri="{BB962C8B-B14F-4D97-AF65-F5344CB8AC3E}">
        <p14:creationId xmlns:p14="http://schemas.microsoft.com/office/powerpoint/2010/main" val="2252114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4504" y="167715"/>
            <a:ext cx="6111334" cy="468000"/>
          </a:xfrm>
        </p:spPr>
        <p:txBody>
          <a:bodyPr/>
          <a:lstStyle/>
          <a:p>
            <a:r>
              <a:rPr lang="en-GB" dirty="0"/>
              <a:t>WHAT MIGHT RESPONSE RATES</a:t>
            </a:r>
            <a:endParaRPr lang="en-GB" sz="2400" dirty="0"/>
          </a:p>
        </p:txBody>
      </p:sp>
      <p:sp>
        <p:nvSpPr>
          <p:cNvPr id="8" name="Text Placeholder 7"/>
          <p:cNvSpPr>
            <a:spLocks noGrp="1"/>
          </p:cNvSpPr>
          <p:nvPr>
            <p:ph type="body" sz="quarter" idx="15"/>
          </p:nvPr>
        </p:nvSpPr>
        <p:spPr>
          <a:xfrm>
            <a:off x="-34504" y="612657"/>
            <a:ext cx="2725984" cy="451167"/>
          </a:xfrm>
        </p:spPr>
        <p:txBody>
          <a:bodyPr/>
          <a:lstStyle/>
          <a:p>
            <a:r>
              <a:rPr lang="en-GB" sz="2400" dirty="0"/>
              <a:t>LOOK LIKE?</a:t>
            </a:r>
          </a:p>
        </p:txBody>
      </p:sp>
      <p:graphicFrame>
        <p:nvGraphicFramePr>
          <p:cNvPr id="5" name="Table 4"/>
          <p:cNvGraphicFramePr>
            <a:graphicFrameLocks noGrp="1"/>
          </p:cNvGraphicFramePr>
          <p:nvPr>
            <p:extLst>
              <p:ext uri="{D42A27DB-BD31-4B8C-83A1-F6EECF244321}">
                <p14:modId xmlns:p14="http://schemas.microsoft.com/office/powerpoint/2010/main" val="3676956817"/>
              </p:ext>
            </p:extLst>
          </p:nvPr>
        </p:nvGraphicFramePr>
        <p:xfrm>
          <a:off x="641350" y="1235071"/>
          <a:ext cx="5257800" cy="4351150"/>
        </p:xfrm>
        <a:graphic>
          <a:graphicData uri="http://schemas.openxmlformats.org/drawingml/2006/table">
            <a:tbl>
              <a:tblPr firstRow="1">
                <a:tableStyleId>{5C22544A-7EE6-4342-B048-85BDC9FD1C3A}</a:tableStyleId>
              </a:tblPr>
              <a:tblGrid>
                <a:gridCol w="17526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tblGrid>
              <a:tr h="403070">
                <a:tc>
                  <a:txBody>
                    <a:bodyPr/>
                    <a:lstStyle/>
                    <a:p>
                      <a:pPr algn="l" fontAlgn="ctr"/>
                      <a:endParaRPr lang="en-GB" sz="1400" b="1" i="0" u="sng" strike="noStrike" dirty="0">
                        <a:solidFill>
                          <a:srgbClr val="FFFFFF"/>
                        </a:solidFill>
                        <a:effectLst/>
                        <a:latin typeface="+mj-lt"/>
                      </a:endParaRPr>
                    </a:p>
                  </a:txBody>
                  <a:tcPr marL="9525" marR="9525" marT="9525" marB="0" anchor="ctr"/>
                </a:tc>
                <a:tc>
                  <a:txBody>
                    <a:bodyPr/>
                    <a:lstStyle/>
                    <a:p>
                      <a:pPr algn="ctr" fontAlgn="ctr"/>
                      <a:r>
                        <a:rPr lang="en-GB" sz="1200" u="none" strike="noStrike" dirty="0">
                          <a:effectLst/>
                          <a:latin typeface="+mj-lt"/>
                        </a:rPr>
                        <a:t>Cold</a:t>
                      </a:r>
                      <a:r>
                        <a:rPr lang="en-GB" sz="1200" u="none" strike="noStrike" baseline="0" dirty="0">
                          <a:effectLst/>
                          <a:latin typeface="+mj-lt"/>
                        </a:rPr>
                        <a:t> Acquisition</a:t>
                      </a:r>
                      <a:endParaRPr lang="en-GB" sz="1200" b="1" i="0" u="none" strike="noStrike" dirty="0">
                        <a:solidFill>
                          <a:srgbClr val="FFFFFF"/>
                        </a:solidFill>
                        <a:effectLst/>
                        <a:latin typeface="+mj-lt"/>
                      </a:endParaRPr>
                    </a:p>
                  </a:txBody>
                  <a:tcPr marL="9525" marR="9525" marT="9525" marB="0" anchor="ctr"/>
                </a:tc>
                <a:tc>
                  <a:txBody>
                    <a:bodyPr/>
                    <a:lstStyle/>
                    <a:p>
                      <a:pPr algn="ctr" fontAlgn="ctr"/>
                      <a:r>
                        <a:rPr lang="en-GB" sz="1200" u="none" strike="noStrike" dirty="0">
                          <a:effectLst/>
                          <a:latin typeface="+mj-lt"/>
                        </a:rPr>
                        <a:t>Partially Addressed</a:t>
                      </a:r>
                      <a:endParaRPr lang="en-GB" sz="1200" b="1" i="0" u="none" strike="noStrike" dirty="0">
                        <a:solidFill>
                          <a:srgbClr val="FFFFFF"/>
                        </a:solidFill>
                        <a:effectLst/>
                        <a:latin typeface="+mj-lt"/>
                      </a:endParaRPr>
                    </a:p>
                  </a:txBody>
                  <a:tcPr marL="9525" marR="9525" marT="9525" marB="0" anchor="ctr"/>
                </a:tc>
                <a:extLst>
                  <a:ext uri="{0D108BD9-81ED-4DB2-BD59-A6C34878D82A}">
                    <a16:rowId xmlns:a16="http://schemas.microsoft.com/office/drawing/2014/main" xmlns="" val="10000"/>
                  </a:ext>
                </a:extLst>
              </a:tr>
              <a:tr h="211892">
                <a:tc>
                  <a:txBody>
                    <a:bodyPr/>
                    <a:lstStyle/>
                    <a:p>
                      <a:pPr marL="88900" indent="0" algn="l" fontAlgn="b"/>
                      <a:r>
                        <a:rPr lang="en-GB" sz="1200" u="none" strike="noStrike" dirty="0">
                          <a:solidFill>
                            <a:schemeClr val="bg1"/>
                          </a:solidFill>
                          <a:effectLst/>
                          <a:latin typeface="+mj-lt"/>
                        </a:rPr>
                        <a:t>Test volume</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1,000,000</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1,307,692</a:t>
                      </a:r>
                      <a:endParaRPr lang="en-GB" sz="1200" b="1"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01"/>
                  </a:ext>
                </a:extLst>
              </a:tr>
              <a:tr h="403070">
                <a:tc>
                  <a:txBody>
                    <a:bodyPr/>
                    <a:lstStyle/>
                    <a:p>
                      <a:pPr marL="88900" indent="0" algn="l" fontAlgn="b">
                        <a:tabLst>
                          <a:tab pos="177800" algn="l"/>
                        </a:tabLst>
                      </a:pPr>
                      <a:r>
                        <a:rPr lang="en-GB" sz="1200" u="none" strike="noStrike" dirty="0">
                          <a:solidFill>
                            <a:schemeClr val="bg1"/>
                          </a:solidFill>
                          <a:effectLst/>
                          <a:latin typeface="+mj-lt"/>
                        </a:rPr>
                        <a:t>Required response rate</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0.50%</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b="1" u="none" strike="noStrike" dirty="0">
                          <a:solidFill>
                            <a:schemeClr val="bg1"/>
                          </a:solidFill>
                          <a:effectLst/>
                          <a:latin typeface="+mj-lt"/>
                        </a:rPr>
                        <a:t>0.36%</a:t>
                      </a:r>
                      <a:endParaRPr lang="en-GB" sz="1200" b="1"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02"/>
                  </a:ext>
                </a:extLst>
              </a:tr>
              <a:tr h="211892">
                <a:tc>
                  <a:txBody>
                    <a:bodyPr/>
                    <a:lstStyle/>
                    <a:p>
                      <a:pPr marL="88900" indent="0" algn="l" fontAlgn="b"/>
                      <a:r>
                        <a:rPr lang="en-GB" sz="1200" u="none" strike="noStrike" dirty="0">
                          <a:solidFill>
                            <a:schemeClr val="bg1"/>
                          </a:solidFill>
                          <a:effectLst/>
                          <a:latin typeface="+mj-lt"/>
                        </a:rPr>
                        <a:t>Number of responders</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5,000</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5,000</a:t>
                      </a:r>
                      <a:endParaRPr lang="en-GB" sz="1200" b="1"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03"/>
                  </a:ext>
                </a:extLst>
              </a:tr>
              <a:tr h="206650">
                <a:tc>
                  <a:txBody>
                    <a:bodyPr/>
                    <a:lstStyle/>
                    <a:p>
                      <a:pPr marL="88900" indent="0" algn="l" fontAlgn="b"/>
                      <a:r>
                        <a:rPr lang="en-GB" sz="1200" u="none" strike="noStrike" dirty="0">
                          <a:solidFill>
                            <a:schemeClr val="bg1"/>
                          </a:solidFill>
                          <a:effectLst/>
                          <a:latin typeface="+mj-lt"/>
                        </a:rPr>
                        <a:t> </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 </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 </a:t>
                      </a:r>
                      <a:endParaRPr lang="en-GB" sz="1200" b="0"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04"/>
                  </a:ext>
                </a:extLst>
              </a:tr>
              <a:tr h="211892">
                <a:tc>
                  <a:txBody>
                    <a:bodyPr/>
                    <a:lstStyle/>
                    <a:p>
                      <a:pPr marL="88900" indent="0" algn="l" fontAlgn="b"/>
                      <a:r>
                        <a:rPr lang="en-GB" sz="1200" u="none" strike="noStrike" dirty="0">
                          <a:solidFill>
                            <a:schemeClr val="bg1"/>
                          </a:solidFill>
                          <a:effectLst/>
                          <a:latin typeface="+mj-lt"/>
                        </a:rPr>
                        <a:t>Postage</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£0.21</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£0.17</a:t>
                      </a:r>
                      <a:endParaRPr lang="en-GB" sz="1200" b="0"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05"/>
                  </a:ext>
                </a:extLst>
              </a:tr>
              <a:tr h="211892">
                <a:tc>
                  <a:txBody>
                    <a:bodyPr/>
                    <a:lstStyle/>
                    <a:p>
                      <a:pPr marL="88900" indent="0" algn="l" fontAlgn="b"/>
                      <a:r>
                        <a:rPr lang="en-GB" sz="1200" u="none" strike="noStrike" dirty="0">
                          <a:solidFill>
                            <a:schemeClr val="bg1"/>
                          </a:solidFill>
                          <a:effectLst/>
                          <a:latin typeface="+mj-lt"/>
                        </a:rPr>
                        <a:t>Data costs</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£0.10</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£0.00</a:t>
                      </a:r>
                      <a:endParaRPr lang="en-GB" sz="1200" b="0"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06"/>
                  </a:ext>
                </a:extLst>
              </a:tr>
              <a:tr h="211892">
                <a:tc>
                  <a:txBody>
                    <a:bodyPr/>
                    <a:lstStyle/>
                    <a:p>
                      <a:pPr marL="88900" indent="0" algn="l" fontAlgn="b"/>
                      <a:r>
                        <a:rPr lang="en-GB" sz="1200" u="none" strike="noStrike" dirty="0">
                          <a:solidFill>
                            <a:schemeClr val="bg1"/>
                          </a:solidFill>
                          <a:effectLst/>
                          <a:latin typeface="+mj-lt"/>
                        </a:rPr>
                        <a:t>Print and production</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£0.20</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£0.20</a:t>
                      </a:r>
                      <a:endParaRPr lang="en-GB" sz="1200" b="0"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07"/>
                  </a:ext>
                </a:extLst>
              </a:tr>
              <a:tr h="211892">
                <a:tc>
                  <a:txBody>
                    <a:bodyPr/>
                    <a:lstStyle/>
                    <a:p>
                      <a:pPr marL="88900" indent="0" algn="l" fontAlgn="b"/>
                      <a:r>
                        <a:rPr lang="en-GB" sz="1200" u="none" strike="noStrike" dirty="0">
                          <a:solidFill>
                            <a:schemeClr val="bg1"/>
                          </a:solidFill>
                          <a:effectLst/>
                          <a:latin typeface="+mj-lt"/>
                        </a:rPr>
                        <a:t>Cost per item</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£0.51</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£0.37</a:t>
                      </a:r>
                      <a:endParaRPr lang="en-GB" sz="1200" b="0"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08"/>
                  </a:ext>
                </a:extLst>
              </a:tr>
              <a:tr h="211892">
                <a:tc>
                  <a:txBody>
                    <a:bodyPr/>
                    <a:lstStyle/>
                    <a:p>
                      <a:pPr marL="88900" indent="0" algn="l" fontAlgn="b"/>
                      <a:r>
                        <a:rPr lang="en-GB" sz="1200" u="none" strike="noStrike" dirty="0">
                          <a:solidFill>
                            <a:schemeClr val="bg1"/>
                          </a:solidFill>
                          <a:effectLst/>
                          <a:latin typeface="+mj-lt"/>
                        </a:rPr>
                        <a:t>Total cost</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£510,000</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£510,000</a:t>
                      </a:r>
                      <a:endParaRPr lang="en-GB" sz="1200" b="1"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09"/>
                  </a:ext>
                </a:extLst>
              </a:tr>
              <a:tr h="206650">
                <a:tc>
                  <a:txBody>
                    <a:bodyPr/>
                    <a:lstStyle/>
                    <a:p>
                      <a:pPr algn="l" fontAlgn="b"/>
                      <a:r>
                        <a:rPr lang="en-GB" sz="1200" u="none" strike="noStrike" dirty="0">
                          <a:solidFill>
                            <a:schemeClr val="bg1"/>
                          </a:solidFill>
                          <a:effectLst/>
                          <a:latin typeface="+mj-lt"/>
                        </a:rPr>
                        <a:t> </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 </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 </a:t>
                      </a:r>
                      <a:endParaRPr lang="en-GB" sz="1200" b="1"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10"/>
                  </a:ext>
                </a:extLst>
              </a:tr>
              <a:tr h="403070">
                <a:tc>
                  <a:txBody>
                    <a:bodyPr/>
                    <a:lstStyle/>
                    <a:p>
                      <a:pPr marL="88900" indent="0" algn="l" fontAlgn="b"/>
                      <a:r>
                        <a:rPr lang="en-GB" sz="1200" u="none" strike="noStrike" dirty="0">
                          <a:solidFill>
                            <a:schemeClr val="bg1"/>
                          </a:solidFill>
                          <a:effectLst/>
                          <a:latin typeface="+mj-lt"/>
                        </a:rPr>
                        <a:t>Average contribution per responder</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£150</a:t>
                      </a:r>
                      <a:endParaRPr lang="en-GB" sz="1200" b="0"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£150</a:t>
                      </a:r>
                      <a:endParaRPr lang="en-GB" sz="1200" b="0"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11"/>
                  </a:ext>
                </a:extLst>
              </a:tr>
              <a:tr h="403070">
                <a:tc>
                  <a:txBody>
                    <a:bodyPr/>
                    <a:lstStyle/>
                    <a:p>
                      <a:pPr marL="88900" indent="0" algn="l" fontAlgn="b"/>
                      <a:r>
                        <a:rPr lang="en-GB" sz="1200" u="none" strike="noStrike" dirty="0">
                          <a:solidFill>
                            <a:schemeClr val="bg1"/>
                          </a:solidFill>
                          <a:effectLst/>
                          <a:latin typeface="+mj-lt"/>
                        </a:rPr>
                        <a:t>Total expected contributions</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£750,000</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£750,000</a:t>
                      </a:r>
                      <a:endParaRPr lang="en-GB" sz="1200" b="1"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12"/>
                  </a:ext>
                </a:extLst>
              </a:tr>
              <a:tr h="206650">
                <a:tc>
                  <a:txBody>
                    <a:bodyPr/>
                    <a:lstStyle/>
                    <a:p>
                      <a:pPr algn="l" fontAlgn="b"/>
                      <a:r>
                        <a:rPr lang="en-GB" sz="1200" u="none" strike="noStrike" dirty="0">
                          <a:solidFill>
                            <a:schemeClr val="bg1"/>
                          </a:solidFill>
                          <a:effectLst/>
                          <a:latin typeface="+mj-lt"/>
                        </a:rPr>
                        <a:t> </a:t>
                      </a:r>
                      <a:endParaRPr lang="en-GB" sz="1200" b="1"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solidFill>
                      <a:schemeClr val="accent2"/>
                    </a:solidFill>
                  </a:tcPr>
                </a:tc>
                <a:tc>
                  <a:txBody>
                    <a:bodyPr/>
                    <a:lstStyle/>
                    <a:p>
                      <a:pPr algn="ctr" fontAlgn="b"/>
                      <a:r>
                        <a:rPr lang="en-GB" sz="1200" u="none" strike="noStrike" dirty="0">
                          <a:solidFill>
                            <a:schemeClr val="bg1"/>
                          </a:solidFill>
                          <a:effectLst/>
                          <a:latin typeface="+mj-lt"/>
                        </a:rPr>
                        <a:t> </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 </a:t>
                      </a:r>
                      <a:endParaRPr lang="en-GB" sz="1200" b="1"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13"/>
                  </a:ext>
                </a:extLst>
              </a:tr>
              <a:tr h="211892">
                <a:tc>
                  <a:txBody>
                    <a:bodyPr/>
                    <a:lstStyle/>
                    <a:p>
                      <a:pPr marL="88900" indent="0" algn="l" fontAlgn="b"/>
                      <a:r>
                        <a:rPr lang="en-GB" sz="1200" u="none" strike="noStrike" dirty="0">
                          <a:solidFill>
                            <a:schemeClr val="bg1"/>
                          </a:solidFill>
                          <a:effectLst/>
                          <a:latin typeface="+mj-lt"/>
                        </a:rPr>
                        <a:t>Profit</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£240,000</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£240,000</a:t>
                      </a:r>
                      <a:endParaRPr lang="en-GB" sz="1200" b="1"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14"/>
                  </a:ext>
                </a:extLst>
              </a:tr>
              <a:tr h="211892">
                <a:tc>
                  <a:txBody>
                    <a:bodyPr/>
                    <a:lstStyle/>
                    <a:p>
                      <a:pPr marL="88900" indent="0" algn="l" fontAlgn="b"/>
                      <a:r>
                        <a:rPr lang="en-GB" sz="1200" u="none" strike="noStrike" dirty="0">
                          <a:solidFill>
                            <a:schemeClr val="bg1"/>
                          </a:solidFill>
                          <a:effectLst/>
                          <a:latin typeface="+mj-lt"/>
                        </a:rPr>
                        <a:t>ROI</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£1.47</a:t>
                      </a:r>
                      <a:endParaRPr lang="en-GB" sz="1200" b="1" i="0" u="none" strike="noStrike" dirty="0">
                        <a:solidFill>
                          <a:schemeClr val="bg1"/>
                        </a:solidFill>
                        <a:effectLst/>
                        <a:latin typeface="+mj-lt"/>
                      </a:endParaRPr>
                    </a:p>
                  </a:txBody>
                  <a:tcPr marL="9525" marR="9525" marT="9525" marB="0" anchor="ctr">
                    <a:solidFill>
                      <a:schemeClr val="accent2"/>
                    </a:solidFill>
                  </a:tcPr>
                </a:tc>
                <a:tc>
                  <a:txBody>
                    <a:bodyPr/>
                    <a:lstStyle/>
                    <a:p>
                      <a:pPr algn="ctr" fontAlgn="b"/>
                      <a:r>
                        <a:rPr lang="en-GB" sz="1200" u="none" strike="noStrike" dirty="0">
                          <a:solidFill>
                            <a:schemeClr val="bg1"/>
                          </a:solidFill>
                          <a:effectLst/>
                          <a:latin typeface="+mj-lt"/>
                        </a:rPr>
                        <a:t>£1.47</a:t>
                      </a:r>
                      <a:endParaRPr lang="en-GB" sz="1200" b="1" i="0" u="none" strike="noStrike" dirty="0">
                        <a:solidFill>
                          <a:schemeClr val="bg1"/>
                        </a:solidFill>
                        <a:effectLst/>
                        <a:latin typeface="+mj-lt"/>
                      </a:endParaRPr>
                    </a:p>
                  </a:txBody>
                  <a:tcPr marL="9525" marR="9525" marT="9525" marB="0" anchor="ctr">
                    <a:solidFill>
                      <a:schemeClr val="accent2"/>
                    </a:solidFill>
                  </a:tcPr>
                </a:tc>
                <a:extLst>
                  <a:ext uri="{0D108BD9-81ED-4DB2-BD59-A6C34878D82A}">
                    <a16:rowId xmlns:a16="http://schemas.microsoft.com/office/drawing/2014/main" xmlns="" val="10015"/>
                  </a:ext>
                </a:extLst>
              </a:tr>
              <a:tr h="211892">
                <a:tc>
                  <a:txBody>
                    <a:bodyPr/>
                    <a:lstStyle/>
                    <a:p>
                      <a:pPr marL="88900" indent="0" algn="l" fontAlgn="b"/>
                      <a:r>
                        <a:rPr lang="en-GB" sz="900" b="0" i="0" u="none" strike="noStrike" dirty="0">
                          <a:solidFill>
                            <a:sysClr val="windowText" lastClr="000000"/>
                          </a:solidFill>
                          <a:effectLst/>
                          <a:latin typeface="+mj-lt"/>
                        </a:rPr>
                        <a:t>*For illustrative</a:t>
                      </a:r>
                      <a:r>
                        <a:rPr lang="en-GB" sz="900" b="0" i="0" u="none" strike="noStrike" baseline="0" dirty="0">
                          <a:solidFill>
                            <a:sysClr val="windowText" lastClr="000000"/>
                          </a:solidFill>
                          <a:effectLst/>
                          <a:latin typeface="+mj-lt"/>
                        </a:rPr>
                        <a:t> purposes only </a:t>
                      </a:r>
                      <a:endParaRPr lang="en-GB" sz="900" b="0" i="0" u="none" strike="noStrike" dirty="0">
                        <a:solidFill>
                          <a:sysClr val="windowText" lastClr="000000"/>
                        </a:solidFill>
                        <a:effectLst/>
                        <a:latin typeface="+mj-lt"/>
                      </a:endParaRPr>
                    </a:p>
                  </a:txBody>
                  <a:tcPr marL="9525" marR="9525" marT="9525" marB="0">
                    <a:solidFill>
                      <a:schemeClr val="bg1"/>
                    </a:solidFill>
                  </a:tcPr>
                </a:tc>
                <a:tc>
                  <a:txBody>
                    <a:bodyPr/>
                    <a:lstStyle/>
                    <a:p>
                      <a:pPr algn="ctr" fontAlgn="b"/>
                      <a:endParaRPr lang="en-GB" sz="900" b="1" i="0" u="none" strike="noStrike" dirty="0">
                        <a:solidFill>
                          <a:sysClr val="windowText" lastClr="000000"/>
                        </a:solidFill>
                        <a:effectLst/>
                        <a:latin typeface="+mj-lt"/>
                      </a:endParaRPr>
                    </a:p>
                  </a:txBody>
                  <a:tcPr marL="9525" marR="9525" marT="9525" marB="0">
                    <a:solidFill>
                      <a:schemeClr val="bg1"/>
                    </a:solidFill>
                  </a:tcPr>
                </a:tc>
                <a:tc>
                  <a:txBody>
                    <a:bodyPr/>
                    <a:lstStyle/>
                    <a:p>
                      <a:pPr algn="ctr" fontAlgn="b"/>
                      <a:endParaRPr lang="en-GB" sz="900" b="1" i="0" u="none" strike="noStrike" dirty="0">
                        <a:solidFill>
                          <a:sysClr val="windowText" lastClr="000000"/>
                        </a:solidFill>
                        <a:effectLst/>
                        <a:latin typeface="+mj-lt"/>
                      </a:endParaRPr>
                    </a:p>
                  </a:txBody>
                  <a:tcPr marL="9525" marR="9525" marT="9525" marB="0">
                    <a:solidFill>
                      <a:schemeClr val="bg1"/>
                    </a:solidFill>
                  </a:tcPr>
                </a:tc>
                <a:extLst>
                  <a:ext uri="{0D108BD9-81ED-4DB2-BD59-A6C34878D82A}">
                    <a16:rowId xmlns:a16="http://schemas.microsoft.com/office/drawing/2014/main" xmlns="" val="10016"/>
                  </a:ext>
                </a:extLst>
              </a:tr>
            </a:tbl>
          </a:graphicData>
        </a:graphic>
      </p:graphicFrame>
      <p:sp>
        <p:nvSpPr>
          <p:cNvPr id="9" name="Oval 8"/>
          <p:cNvSpPr>
            <a:spLocks noChangeAspect="1"/>
          </p:cNvSpPr>
          <p:nvPr/>
        </p:nvSpPr>
        <p:spPr>
          <a:xfrm>
            <a:off x="6335805" y="2263378"/>
            <a:ext cx="2082645" cy="2082645"/>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b="1" dirty="0"/>
              <a:t>0.36</a:t>
            </a:r>
            <a:r>
              <a:rPr lang="en-GB" sz="2400" b="1" baseline="30000" dirty="0"/>
              <a:t>%</a:t>
            </a:r>
            <a:r>
              <a:rPr lang="en-GB" dirty="0"/>
              <a:t> </a:t>
            </a:r>
            <a:r>
              <a:rPr lang="en-GB" sz="1600" dirty="0"/>
              <a:t>response rate required to achieve </a:t>
            </a:r>
            <a:r>
              <a:rPr lang="en-GB" sz="1600" b="1" dirty="0"/>
              <a:t>ROI parity</a:t>
            </a:r>
          </a:p>
        </p:txBody>
      </p:sp>
      <p:sp>
        <p:nvSpPr>
          <p:cNvPr id="6" name="Slide Number Placeholder 4"/>
          <p:cNvSpPr>
            <a:spLocks noGrp="1"/>
          </p:cNvSpPr>
          <p:nvPr>
            <p:ph type="sldNum" sz="quarter" idx="4294967295"/>
          </p:nvPr>
        </p:nvSpPr>
        <p:spPr>
          <a:xfrm>
            <a:off x="8204302" y="5462403"/>
            <a:ext cx="502688" cy="304271"/>
          </a:xfrm>
          <a:prstGeom prst="rect">
            <a:avLst/>
          </a:prstGeom>
        </p:spPr>
        <p:txBody>
          <a:bodyPr vert="horz" lIns="81043" tIns="40522" rIns="81043" bIns="40522" rtlCol="0" anchor="ctr"/>
          <a:lstStyle/>
          <a:p>
            <a:pPr algn="ctr"/>
            <a:fld id="{07AE5A85-834C-45C6-B70E-D6BB045069BC}" type="slidenum">
              <a:rPr lang="en-US" sz="900" b="1">
                <a:solidFill>
                  <a:schemeClr val="bg1"/>
                </a:solidFill>
                <a:latin typeface="Arial"/>
              </a:rPr>
              <a:pPr algn="ctr"/>
              <a:t>13</a:t>
            </a:fld>
            <a:endParaRPr lang="en-US" sz="900" b="1" dirty="0">
              <a:solidFill>
                <a:schemeClr val="bg1"/>
              </a:solidFill>
              <a:latin typeface="Arial"/>
            </a:endParaRPr>
          </a:p>
        </p:txBody>
      </p:sp>
    </p:spTree>
    <p:extLst>
      <p:ext uri="{BB962C8B-B14F-4D97-AF65-F5344CB8AC3E}">
        <p14:creationId xmlns:p14="http://schemas.microsoft.com/office/powerpoint/2010/main" val="3267322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7983" y="4348399"/>
            <a:ext cx="4798026" cy="884216"/>
          </a:xfrm>
          <a:prstGeom prst="rect">
            <a:avLst/>
          </a:prstGeom>
          <a:noFill/>
        </p:spPr>
        <p:txBody>
          <a:bodyPr wrap="square" rtlCol="0">
            <a:spAutoFit/>
          </a:bodyPr>
          <a:lstStyle/>
          <a:p>
            <a:r>
              <a:rPr lang="en-GB" sz="1029" b="1" dirty="0"/>
              <a:t>ENGAGED: % of mail processed in some way including – opening, reading, sorting, put aside for later, filed, put on display, put in the usual place. </a:t>
            </a:r>
            <a:endParaRPr lang="en-GB" sz="1029" dirty="0"/>
          </a:p>
          <a:p>
            <a:endParaRPr lang="en-GB" sz="1029" dirty="0"/>
          </a:p>
          <a:p>
            <a:endParaRPr lang="en-GB" sz="1029" dirty="0">
              <a:latin typeface="Arial" panose="020B060402020202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395929206"/>
              </p:ext>
            </p:extLst>
          </p:nvPr>
        </p:nvGraphicFramePr>
        <p:xfrm>
          <a:off x="5850056" y="1285325"/>
          <a:ext cx="2618916" cy="31357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2181157276"/>
              </p:ext>
            </p:extLst>
          </p:nvPr>
        </p:nvGraphicFramePr>
        <p:xfrm>
          <a:off x="3297672" y="1289650"/>
          <a:ext cx="2618916" cy="31278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p:cNvGraphicFramePr/>
          <p:nvPr>
            <p:extLst>
              <p:ext uri="{D42A27DB-BD31-4B8C-83A1-F6EECF244321}">
                <p14:modId xmlns:p14="http://schemas.microsoft.com/office/powerpoint/2010/main" val="2037650190"/>
              </p:ext>
            </p:extLst>
          </p:nvPr>
        </p:nvGraphicFramePr>
        <p:xfrm>
          <a:off x="745289" y="1289650"/>
          <a:ext cx="2618916" cy="312781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 Placeholder 12">
            <a:extLst>
              <a:ext uri="{FF2B5EF4-FFF2-40B4-BE49-F238E27FC236}">
                <a16:creationId xmlns:a16="http://schemas.microsoft.com/office/drawing/2014/main" xmlns="" id="{E32A56B1-8C79-42A9-A168-72AB8CE12F62}"/>
              </a:ext>
            </a:extLst>
          </p:cNvPr>
          <p:cNvSpPr>
            <a:spLocks noGrp="1"/>
          </p:cNvSpPr>
          <p:nvPr>
            <p:ph type="body" sz="quarter" idx="14"/>
          </p:nvPr>
        </p:nvSpPr>
        <p:spPr>
          <a:xfrm>
            <a:off x="-32464" y="167716"/>
            <a:ext cx="7516527" cy="451167"/>
          </a:xfrm>
        </p:spPr>
        <p:txBody>
          <a:bodyPr/>
          <a:lstStyle/>
          <a:p>
            <a:r>
              <a:rPr lang="en-GB" dirty="0"/>
              <a:t>86% OF PARTIALLY ADDRESSED MAIL IS</a:t>
            </a:r>
          </a:p>
        </p:txBody>
      </p:sp>
      <p:sp>
        <p:nvSpPr>
          <p:cNvPr id="18" name="Text Placeholder 17">
            <a:extLst>
              <a:ext uri="{FF2B5EF4-FFF2-40B4-BE49-F238E27FC236}">
                <a16:creationId xmlns:a16="http://schemas.microsoft.com/office/drawing/2014/main" xmlns="" id="{AFB5D4E3-C8BA-42B0-9F06-10D4F35DA560}"/>
              </a:ext>
            </a:extLst>
          </p:cNvPr>
          <p:cNvSpPr>
            <a:spLocks noGrp="1"/>
          </p:cNvSpPr>
          <p:nvPr>
            <p:ph type="body" sz="quarter" idx="15"/>
          </p:nvPr>
        </p:nvSpPr>
        <p:spPr>
          <a:xfrm>
            <a:off x="-32464" y="612658"/>
            <a:ext cx="3358850" cy="451167"/>
          </a:xfrm>
        </p:spPr>
        <p:txBody>
          <a:bodyPr/>
          <a:lstStyle/>
          <a:p>
            <a:r>
              <a:rPr lang="en-GB" dirty="0"/>
              <a:t>ENGAGED WITH</a:t>
            </a:r>
          </a:p>
        </p:txBody>
      </p:sp>
      <p:sp>
        <p:nvSpPr>
          <p:cNvPr id="9" name="TextBox 8"/>
          <p:cNvSpPr txBox="1"/>
          <p:nvPr>
            <p:custDataLst>
              <p:tags r:id="rId1"/>
            </p:custDataLst>
          </p:nvPr>
        </p:nvSpPr>
        <p:spPr>
          <a:xfrm>
            <a:off x="564344" y="5519168"/>
            <a:ext cx="7283095" cy="224229"/>
          </a:xfrm>
          <a:prstGeom prst="rect">
            <a:avLst/>
          </a:prstGeom>
          <a:noFill/>
        </p:spPr>
        <p:txBody>
          <a:bodyPr vert="horz" wrap="square" rtlCol="0">
            <a:spAutoFit/>
          </a:bodyPr>
          <a:lstStyle/>
          <a:p>
            <a:pPr algn="r"/>
            <a:r>
              <a:rPr lang="en-GB" sz="857" dirty="0">
                <a:latin typeface="Arial" panose="020B0604020202020204" pitchFamily="34" charset="0"/>
                <a:cs typeface="Arial" panose="020B0604020202020204" pitchFamily="34" charset="0"/>
              </a:rPr>
              <a:t>Base: All advertising mail; JICMAIL Q2 2017 – Q1 2018</a:t>
            </a:r>
          </a:p>
        </p:txBody>
      </p:sp>
      <p:sp>
        <p:nvSpPr>
          <p:cNvPr id="16" name="TextBox 15"/>
          <p:cNvSpPr txBox="1"/>
          <p:nvPr/>
        </p:nvSpPr>
        <p:spPr>
          <a:xfrm>
            <a:off x="4181860" y="2920049"/>
            <a:ext cx="864096" cy="224229"/>
          </a:xfrm>
          <a:prstGeom prst="rect">
            <a:avLst/>
          </a:prstGeom>
          <a:noFill/>
        </p:spPr>
        <p:txBody>
          <a:bodyPr wrap="square" rtlCol="0">
            <a:spAutoFit/>
          </a:bodyPr>
          <a:lstStyle/>
          <a:p>
            <a:pPr algn="ctr"/>
            <a:r>
              <a:rPr lang="en-GB" sz="857" dirty="0">
                <a:latin typeface="Arial" panose="020B0604020202020204" pitchFamily="34" charset="0"/>
                <a:cs typeface="Arial" panose="020B0604020202020204" pitchFamily="34" charset="0"/>
              </a:rPr>
              <a:t>n = 817</a:t>
            </a:r>
          </a:p>
        </p:txBody>
      </p:sp>
      <p:sp>
        <p:nvSpPr>
          <p:cNvPr id="5" name="Rectangle 4"/>
          <p:cNvSpPr/>
          <p:nvPr/>
        </p:nvSpPr>
        <p:spPr>
          <a:xfrm>
            <a:off x="2119377" y="4421052"/>
            <a:ext cx="308606" cy="1234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43"/>
          </a:p>
        </p:txBody>
      </p:sp>
      <p:sp>
        <p:nvSpPr>
          <p:cNvPr id="12" name="Rectangle 11"/>
          <p:cNvSpPr/>
          <p:nvPr/>
        </p:nvSpPr>
        <p:spPr>
          <a:xfrm>
            <a:off x="2119377" y="5002828"/>
            <a:ext cx="308606" cy="1234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43"/>
          </a:p>
        </p:txBody>
      </p:sp>
      <p:sp>
        <p:nvSpPr>
          <p:cNvPr id="14" name="TextBox 13"/>
          <p:cNvSpPr txBox="1"/>
          <p:nvPr/>
        </p:nvSpPr>
        <p:spPr>
          <a:xfrm>
            <a:off x="2428137" y="4941968"/>
            <a:ext cx="3501882" cy="250710"/>
          </a:xfrm>
          <a:prstGeom prst="rect">
            <a:avLst/>
          </a:prstGeom>
          <a:noFill/>
        </p:spPr>
        <p:txBody>
          <a:bodyPr wrap="square" rtlCol="0">
            <a:spAutoFit/>
          </a:bodyPr>
          <a:lstStyle/>
          <a:p>
            <a:r>
              <a:rPr lang="en-GB" sz="1029" b="1" dirty="0"/>
              <a:t>MINIMALLY PROCESSED: % of mail recycled only</a:t>
            </a:r>
            <a:endParaRPr lang="en-GB" sz="1029" dirty="0">
              <a:latin typeface="Arial" panose="020B0604020202020204" pitchFamily="34" charset="0"/>
              <a:cs typeface="Arial" panose="020B0604020202020204" pitchFamily="34" charset="0"/>
            </a:endParaRPr>
          </a:p>
        </p:txBody>
      </p:sp>
      <p:sp>
        <p:nvSpPr>
          <p:cNvPr id="15" name="TextBox 14"/>
          <p:cNvSpPr txBox="1"/>
          <p:nvPr/>
        </p:nvSpPr>
        <p:spPr>
          <a:xfrm>
            <a:off x="1678701" y="2920051"/>
            <a:ext cx="864096" cy="224229"/>
          </a:xfrm>
          <a:prstGeom prst="rect">
            <a:avLst/>
          </a:prstGeom>
          <a:noFill/>
        </p:spPr>
        <p:txBody>
          <a:bodyPr wrap="square" rtlCol="0">
            <a:spAutoFit/>
          </a:bodyPr>
          <a:lstStyle/>
          <a:p>
            <a:pPr algn="ctr"/>
            <a:r>
              <a:rPr lang="en-GB" sz="857" dirty="0">
                <a:latin typeface="Arial" panose="020B0604020202020204" pitchFamily="34" charset="0"/>
                <a:cs typeface="Arial" panose="020B0604020202020204" pitchFamily="34" charset="0"/>
              </a:rPr>
              <a:t>n = 19,646</a:t>
            </a:r>
          </a:p>
        </p:txBody>
      </p:sp>
      <p:sp>
        <p:nvSpPr>
          <p:cNvPr id="17" name="TextBox 16"/>
          <p:cNvSpPr txBox="1"/>
          <p:nvPr/>
        </p:nvSpPr>
        <p:spPr>
          <a:xfrm>
            <a:off x="6726285" y="2920050"/>
            <a:ext cx="864096" cy="224229"/>
          </a:xfrm>
          <a:prstGeom prst="rect">
            <a:avLst/>
          </a:prstGeom>
          <a:noFill/>
        </p:spPr>
        <p:txBody>
          <a:bodyPr wrap="square" rtlCol="0">
            <a:spAutoFit/>
          </a:bodyPr>
          <a:lstStyle/>
          <a:p>
            <a:pPr algn="ctr"/>
            <a:r>
              <a:rPr lang="en-GB" sz="857" dirty="0">
                <a:latin typeface="Arial" panose="020B0604020202020204" pitchFamily="34" charset="0"/>
                <a:cs typeface="Arial" panose="020B0604020202020204" pitchFamily="34" charset="0"/>
              </a:rPr>
              <a:t>n = 9,551</a:t>
            </a:r>
          </a:p>
        </p:txBody>
      </p:sp>
    </p:spTree>
    <p:extLst>
      <p:ext uri="{BB962C8B-B14F-4D97-AF65-F5344CB8AC3E}">
        <p14:creationId xmlns:p14="http://schemas.microsoft.com/office/powerpoint/2010/main" val="937894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469334"/>
            <a:ext cx="2705622" cy="1147251"/>
            <a:chOff x="-2922" y="2283088"/>
            <a:chExt cx="931214" cy="1274723"/>
          </a:xfrm>
        </p:grpSpPr>
        <p:sp>
          <p:nvSpPr>
            <p:cNvPr id="11" name="Rectangle 10"/>
            <p:cNvSpPr/>
            <p:nvPr/>
          </p:nvSpPr>
          <p:spPr>
            <a:xfrm>
              <a:off x="-2922" y="2283088"/>
              <a:ext cx="931214" cy="183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3" name="Rectangle 12"/>
            <p:cNvSpPr/>
            <p:nvPr/>
          </p:nvSpPr>
          <p:spPr>
            <a:xfrm>
              <a:off x="-2922" y="2464926"/>
              <a:ext cx="931214" cy="183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4" name="Rectangle 13"/>
            <p:cNvSpPr/>
            <p:nvPr/>
          </p:nvSpPr>
          <p:spPr>
            <a:xfrm>
              <a:off x="-2922" y="2646764"/>
              <a:ext cx="931214" cy="1836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5" name="Rectangle 14"/>
            <p:cNvSpPr/>
            <p:nvPr/>
          </p:nvSpPr>
          <p:spPr>
            <a:xfrm>
              <a:off x="-2922" y="2828602"/>
              <a:ext cx="931214" cy="183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6" name="Rectangle 15"/>
            <p:cNvSpPr/>
            <p:nvPr/>
          </p:nvSpPr>
          <p:spPr>
            <a:xfrm>
              <a:off x="-2922" y="3010440"/>
              <a:ext cx="931214" cy="183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7" name="Rectangle 16"/>
            <p:cNvSpPr/>
            <p:nvPr/>
          </p:nvSpPr>
          <p:spPr>
            <a:xfrm>
              <a:off x="-2922" y="3192278"/>
              <a:ext cx="931214" cy="18369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8" name="Rectangle 17"/>
            <p:cNvSpPr/>
            <p:nvPr/>
          </p:nvSpPr>
          <p:spPr>
            <a:xfrm>
              <a:off x="-2922" y="3374116"/>
              <a:ext cx="931214" cy="1836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grpSp>
      <p:sp>
        <p:nvSpPr>
          <p:cNvPr id="5" name="Slide Number Placeholder 4"/>
          <p:cNvSpPr>
            <a:spLocks noGrp="1"/>
          </p:cNvSpPr>
          <p:nvPr>
            <p:ph type="sldNum" sz="quarter" idx="4294967295"/>
          </p:nvPr>
        </p:nvSpPr>
        <p:spPr>
          <a:xfrm>
            <a:off x="8204302" y="5462403"/>
            <a:ext cx="502688" cy="304271"/>
          </a:xfrm>
          <a:prstGeom prst="rect">
            <a:avLst/>
          </a:prstGeom>
        </p:spPr>
        <p:txBody>
          <a:bodyPr vert="horz" lIns="81043" tIns="40522" rIns="81043" bIns="40522" rtlCol="0" anchor="ctr"/>
          <a:lstStyle/>
          <a:p>
            <a:pPr algn="ctr"/>
            <a:fld id="{07AE5A85-834C-45C6-B70E-D6BB045069BC}" type="slidenum">
              <a:rPr lang="en-US" sz="900" b="1">
                <a:solidFill>
                  <a:schemeClr val="bg1"/>
                </a:solidFill>
                <a:latin typeface="Arial"/>
              </a:rPr>
              <a:pPr algn="ctr"/>
              <a:t>15</a:t>
            </a:fld>
            <a:endParaRPr lang="en-US" sz="900" b="1" dirty="0">
              <a:solidFill>
                <a:schemeClr val="bg1"/>
              </a:solidFill>
              <a:latin typeface="Arial"/>
            </a:endParaRPr>
          </a:p>
        </p:txBody>
      </p:sp>
      <p:grpSp>
        <p:nvGrpSpPr>
          <p:cNvPr id="20" name="Group 19"/>
          <p:cNvGrpSpPr/>
          <p:nvPr/>
        </p:nvGrpSpPr>
        <p:grpSpPr>
          <a:xfrm>
            <a:off x="6488482" y="2469334"/>
            <a:ext cx="2655518" cy="1147251"/>
            <a:chOff x="-2922" y="2283088"/>
            <a:chExt cx="931214" cy="1274723"/>
          </a:xfrm>
        </p:grpSpPr>
        <p:sp>
          <p:nvSpPr>
            <p:cNvPr id="21" name="Rectangle 20"/>
            <p:cNvSpPr/>
            <p:nvPr/>
          </p:nvSpPr>
          <p:spPr>
            <a:xfrm>
              <a:off x="-2922" y="2283088"/>
              <a:ext cx="931214" cy="183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22" name="Rectangle 21"/>
            <p:cNvSpPr/>
            <p:nvPr/>
          </p:nvSpPr>
          <p:spPr>
            <a:xfrm>
              <a:off x="-2922" y="2464926"/>
              <a:ext cx="931214" cy="183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3" name="Rectangle 22"/>
            <p:cNvSpPr/>
            <p:nvPr/>
          </p:nvSpPr>
          <p:spPr>
            <a:xfrm>
              <a:off x="-2922" y="2646764"/>
              <a:ext cx="931214" cy="1836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4" name="Rectangle 23"/>
            <p:cNvSpPr/>
            <p:nvPr/>
          </p:nvSpPr>
          <p:spPr>
            <a:xfrm>
              <a:off x="-2922" y="2828602"/>
              <a:ext cx="931214" cy="183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5" name="Rectangle 24"/>
            <p:cNvSpPr/>
            <p:nvPr/>
          </p:nvSpPr>
          <p:spPr>
            <a:xfrm>
              <a:off x="-2922" y="3010440"/>
              <a:ext cx="931214" cy="183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6" name="Rectangle 25"/>
            <p:cNvSpPr/>
            <p:nvPr/>
          </p:nvSpPr>
          <p:spPr>
            <a:xfrm>
              <a:off x="-2922" y="3192278"/>
              <a:ext cx="931214" cy="18369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7" name="Rectangle 26"/>
            <p:cNvSpPr/>
            <p:nvPr/>
          </p:nvSpPr>
          <p:spPr>
            <a:xfrm>
              <a:off x="-2922" y="3374116"/>
              <a:ext cx="931214" cy="1836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grpSp>
      <p:sp>
        <p:nvSpPr>
          <p:cNvPr id="9" name="Oval 8"/>
          <p:cNvSpPr/>
          <p:nvPr/>
        </p:nvSpPr>
        <p:spPr>
          <a:xfrm>
            <a:off x="2554940" y="941293"/>
            <a:ext cx="4189035" cy="4189035"/>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500" dirty="0">
              <a:latin typeface="Arial Black" panose="020B0A04020102020204" pitchFamily="34" charset="0"/>
            </a:endParaRPr>
          </a:p>
        </p:txBody>
      </p:sp>
      <p:sp>
        <p:nvSpPr>
          <p:cNvPr id="2" name="TextBox 1"/>
          <p:cNvSpPr txBox="1"/>
          <p:nvPr/>
        </p:nvSpPr>
        <p:spPr>
          <a:xfrm>
            <a:off x="2761011" y="2604738"/>
            <a:ext cx="3764478" cy="861774"/>
          </a:xfrm>
          <a:prstGeom prst="rect">
            <a:avLst/>
          </a:prstGeom>
          <a:noFill/>
        </p:spPr>
        <p:txBody>
          <a:bodyPr wrap="square" rtlCol="0">
            <a:spAutoFit/>
          </a:bodyPr>
          <a:lstStyle/>
          <a:p>
            <a:pPr algn="ctr"/>
            <a:r>
              <a:rPr lang="en-GB" sz="2500" b="1" dirty="0">
                <a:solidFill>
                  <a:schemeClr val="bg1"/>
                </a:solidFill>
                <a:latin typeface="Arial Black" panose="020B0A04020102020204" pitchFamily="34" charset="0"/>
              </a:rPr>
              <a:t>WHAT ARE THE PRACTICALITIES?</a:t>
            </a:r>
          </a:p>
        </p:txBody>
      </p:sp>
    </p:spTree>
    <p:extLst>
      <p:ext uri="{BB962C8B-B14F-4D97-AF65-F5344CB8AC3E}">
        <p14:creationId xmlns:p14="http://schemas.microsoft.com/office/powerpoint/2010/main" val="7019473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463" y="167716"/>
            <a:ext cx="5449486" cy="451167"/>
          </a:xfrm>
        </p:spPr>
        <p:txBody>
          <a:bodyPr/>
          <a:lstStyle/>
          <a:p>
            <a:r>
              <a:rPr lang="en-US" dirty="0"/>
              <a:t>SIMPLE PROCESS – 5 STEPS</a:t>
            </a:r>
          </a:p>
        </p:txBody>
      </p:sp>
      <p:sp>
        <p:nvSpPr>
          <p:cNvPr id="4" name="Slide Number Placeholder 3"/>
          <p:cNvSpPr>
            <a:spLocks noGrp="1"/>
          </p:cNvSpPr>
          <p:nvPr>
            <p:ph type="sldNum" sz="quarter" idx="4"/>
          </p:nvPr>
        </p:nvSpPr>
        <p:spPr/>
        <p:txBody>
          <a:bodyPr/>
          <a:lstStyle/>
          <a:p>
            <a:fld id="{A74EB0F2-648F-F340-8077-1363C8DB6354}" type="slidenum">
              <a:rPr lang="en-US" smtClean="0"/>
              <a:pPr/>
              <a:t>16</a:t>
            </a:fld>
            <a:endParaRPr lang="en-US" dirty="0"/>
          </a:p>
        </p:txBody>
      </p:sp>
      <p:sp>
        <p:nvSpPr>
          <p:cNvPr id="5" name="Freeform 4"/>
          <p:cNvSpPr/>
          <p:nvPr/>
        </p:nvSpPr>
        <p:spPr>
          <a:xfrm>
            <a:off x="1726716" y="1838603"/>
            <a:ext cx="6132533" cy="3245095"/>
          </a:xfrm>
          <a:custGeom>
            <a:avLst/>
            <a:gdLst>
              <a:gd name="connsiteX0" fmla="*/ 7454685 w 15234834"/>
              <a:gd name="connsiteY0" fmla="*/ 4293031 h 4293031"/>
              <a:gd name="connsiteX1" fmla="*/ 0 w 15234834"/>
              <a:gd name="connsiteY1" fmla="*/ 232475 h 4293031"/>
              <a:gd name="connsiteX2" fmla="*/ 15234834 w 15234834"/>
              <a:gd name="connsiteY2" fmla="*/ 0 h 4293031"/>
              <a:gd name="connsiteX3" fmla="*/ 7454685 w 15234834"/>
              <a:gd name="connsiteY3" fmla="*/ 4293031 h 4293031"/>
              <a:gd name="connsiteX0" fmla="*/ 7454685 w 15234834"/>
              <a:gd name="connsiteY0" fmla="*/ 4293031 h 4293031"/>
              <a:gd name="connsiteX1" fmla="*/ 0 w 15234834"/>
              <a:gd name="connsiteY1" fmla="*/ 232475 h 4293031"/>
              <a:gd name="connsiteX2" fmla="*/ 7467695 w 15234834"/>
              <a:gd name="connsiteY2" fmla="*/ 105934 h 4293031"/>
              <a:gd name="connsiteX3" fmla="*/ 15234834 w 15234834"/>
              <a:gd name="connsiteY3" fmla="*/ 0 h 4293031"/>
              <a:gd name="connsiteX4" fmla="*/ 7454685 w 15234834"/>
              <a:gd name="connsiteY4" fmla="*/ 4293031 h 4293031"/>
              <a:gd name="connsiteX0" fmla="*/ 7454685 w 15234834"/>
              <a:gd name="connsiteY0" fmla="*/ 8061673 h 8061673"/>
              <a:gd name="connsiteX1" fmla="*/ 0 w 15234834"/>
              <a:gd name="connsiteY1" fmla="*/ 4001117 h 8061673"/>
              <a:gd name="connsiteX2" fmla="*/ 6816766 w 15234834"/>
              <a:gd name="connsiteY2" fmla="*/ 0 h 8061673"/>
              <a:gd name="connsiteX3" fmla="*/ 15234834 w 15234834"/>
              <a:gd name="connsiteY3" fmla="*/ 3768642 h 8061673"/>
              <a:gd name="connsiteX4" fmla="*/ 7454685 w 15234834"/>
              <a:gd name="connsiteY4" fmla="*/ 8061673 h 8061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4834" h="8061673">
                <a:moveTo>
                  <a:pt x="7454685" y="8061673"/>
                </a:moveTo>
                <a:lnTo>
                  <a:pt x="0" y="4001117"/>
                </a:lnTo>
                <a:lnTo>
                  <a:pt x="6816766" y="0"/>
                </a:lnTo>
                <a:lnTo>
                  <a:pt x="15234834" y="3768642"/>
                </a:lnTo>
                <a:lnTo>
                  <a:pt x="7454685" y="8061673"/>
                </a:lnTo>
                <a:close/>
              </a:path>
            </a:pathLst>
          </a:custGeom>
          <a:gradFill>
            <a:gsLst>
              <a:gs pos="34000">
                <a:schemeClr val="tx1">
                  <a:alpha val="0"/>
                </a:schemeClr>
              </a:gs>
              <a:gs pos="83000">
                <a:schemeClr val="tx1">
                  <a:alpha val="75000"/>
                </a:schemeClr>
              </a:gs>
            </a:gsLst>
            <a:lin ang="5400000" scaled="1"/>
          </a:gradFill>
          <a:ln>
            <a:noFill/>
          </a:ln>
          <a:effectLst>
            <a:softEdge rad="774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p:cNvSpPr/>
          <p:nvPr/>
        </p:nvSpPr>
        <p:spPr>
          <a:xfrm>
            <a:off x="4972733" y="3806816"/>
            <a:ext cx="2196000" cy="615289"/>
          </a:xfrm>
          <a:prstGeom prst="rect">
            <a:avLst/>
          </a:prstGeom>
          <a:solidFill>
            <a:schemeClr val="accent1"/>
          </a:solidFill>
          <a:ln>
            <a:noFill/>
          </a:ln>
          <a:scene3d>
            <a:camera prst="isometricRightUp"/>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ea typeface="Open Sans" panose="020B0606030504020204" pitchFamily="34" charset="0"/>
                <a:cs typeface="Open Sans" panose="020B0606030504020204" pitchFamily="34" charset="0"/>
              </a:rPr>
              <a:t>KICK OFF</a:t>
            </a:r>
          </a:p>
        </p:txBody>
      </p:sp>
      <p:sp>
        <p:nvSpPr>
          <p:cNvPr id="7" name="Rectangle 6"/>
          <p:cNvSpPr/>
          <p:nvPr/>
        </p:nvSpPr>
        <p:spPr>
          <a:xfrm>
            <a:off x="4776896" y="4380068"/>
            <a:ext cx="615289" cy="615289"/>
          </a:xfrm>
          <a:prstGeom prst="rect">
            <a:avLst/>
          </a:prstGeom>
          <a:solidFill>
            <a:schemeClr val="accent1"/>
          </a:solidFill>
          <a:ln>
            <a:noFill/>
          </a:ln>
          <a:scene3d>
            <a:camera prst="isometricRightUp"/>
            <a:lightRig rig="soft" dir="t">
              <a:rot lat="0" lon="0" rev="186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Arial" panose="020B0604020202020204" pitchFamily="34" charset="0"/>
                <a:ea typeface="Open Sans" panose="020B0606030504020204" pitchFamily="34" charset="0"/>
                <a:cs typeface="Arial" panose="020B0604020202020204" pitchFamily="34" charset="0"/>
              </a:rPr>
              <a:t>01</a:t>
            </a:r>
          </a:p>
        </p:txBody>
      </p:sp>
      <p:sp>
        <p:nvSpPr>
          <p:cNvPr id="8" name="Rectangle 7"/>
          <p:cNvSpPr/>
          <p:nvPr/>
        </p:nvSpPr>
        <p:spPr>
          <a:xfrm>
            <a:off x="2291887" y="3174979"/>
            <a:ext cx="2268000" cy="615289"/>
          </a:xfrm>
          <a:prstGeom prst="rect">
            <a:avLst/>
          </a:prstGeom>
          <a:solidFill>
            <a:schemeClr val="accent2"/>
          </a:solidFill>
          <a:ln>
            <a:noFill/>
          </a:ln>
          <a:scene3d>
            <a:camera prst="isometricLeftDown"/>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ea typeface="Open Sans" panose="020B0606030504020204" pitchFamily="34" charset="0"/>
                <a:cs typeface="Open Sans" panose="020B0606030504020204" pitchFamily="34" charset="0"/>
              </a:rPr>
              <a:t>SUPPLY DATA</a:t>
            </a:r>
          </a:p>
        </p:txBody>
      </p:sp>
      <p:sp>
        <p:nvSpPr>
          <p:cNvPr id="9" name="Rectangle 8"/>
          <p:cNvSpPr/>
          <p:nvPr/>
        </p:nvSpPr>
        <p:spPr>
          <a:xfrm>
            <a:off x="4776896" y="3878519"/>
            <a:ext cx="615289" cy="615289"/>
          </a:xfrm>
          <a:prstGeom prst="rect">
            <a:avLst/>
          </a:prstGeom>
          <a:solidFill>
            <a:schemeClr val="accent2"/>
          </a:solidFill>
          <a:ln>
            <a:noFill/>
          </a:ln>
          <a:scene3d>
            <a:camera prst="isometricRightUp"/>
            <a:lightRig rig="soft" dir="t">
              <a:rot lat="0" lon="0" rev="19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ea typeface="Open Sans" panose="020B0606030504020204" pitchFamily="34" charset="0"/>
                <a:cs typeface="Open Sans" panose="020B0606030504020204" pitchFamily="34" charset="0"/>
              </a:rPr>
              <a:t>02</a:t>
            </a:r>
          </a:p>
        </p:txBody>
      </p:sp>
      <p:sp>
        <p:nvSpPr>
          <p:cNvPr id="10" name="Rectangle 9"/>
          <p:cNvSpPr/>
          <p:nvPr/>
        </p:nvSpPr>
        <p:spPr>
          <a:xfrm>
            <a:off x="4974470" y="2795369"/>
            <a:ext cx="2232000" cy="615289"/>
          </a:xfrm>
          <a:prstGeom prst="rect">
            <a:avLst/>
          </a:prstGeom>
          <a:solidFill>
            <a:schemeClr val="accent3"/>
          </a:solidFill>
          <a:ln>
            <a:noFill/>
          </a:ln>
          <a:scene3d>
            <a:camera prst="isometricRightUp"/>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ea typeface="Open Sans" panose="020B0606030504020204" pitchFamily="34" charset="0"/>
                <a:cs typeface="Open Sans" panose="020B0606030504020204" pitchFamily="34" charset="0"/>
              </a:rPr>
              <a:t>CREATE</a:t>
            </a:r>
          </a:p>
        </p:txBody>
      </p:sp>
      <p:sp>
        <p:nvSpPr>
          <p:cNvPr id="11" name="Rectangle 10"/>
          <p:cNvSpPr/>
          <p:nvPr/>
        </p:nvSpPr>
        <p:spPr>
          <a:xfrm>
            <a:off x="4776896" y="3374272"/>
            <a:ext cx="615289" cy="615289"/>
          </a:xfrm>
          <a:prstGeom prst="rect">
            <a:avLst/>
          </a:prstGeom>
          <a:solidFill>
            <a:schemeClr val="accent3"/>
          </a:solidFill>
          <a:ln>
            <a:noFill/>
          </a:ln>
          <a:scene3d>
            <a:camera prst="isometricRightUp"/>
            <a:lightRig rig="soft" dir="t">
              <a:rot lat="0" lon="0" rev="186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ea typeface="Open Sans" panose="020B0606030504020204" pitchFamily="34" charset="0"/>
                <a:cs typeface="Open Sans" panose="020B0606030504020204" pitchFamily="34" charset="0"/>
              </a:rPr>
              <a:t>03</a:t>
            </a:r>
          </a:p>
        </p:txBody>
      </p:sp>
      <p:sp>
        <p:nvSpPr>
          <p:cNvPr id="12" name="Rectangle 11"/>
          <p:cNvSpPr/>
          <p:nvPr/>
        </p:nvSpPr>
        <p:spPr>
          <a:xfrm>
            <a:off x="2275331" y="2168636"/>
            <a:ext cx="2304000" cy="615289"/>
          </a:xfrm>
          <a:prstGeom prst="rect">
            <a:avLst/>
          </a:prstGeom>
          <a:solidFill>
            <a:schemeClr val="accent4"/>
          </a:solidFill>
          <a:ln>
            <a:noFill/>
          </a:ln>
          <a:scene3d>
            <a:camera prst="isometricLeftDown"/>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ea typeface="Open Sans" panose="020B0606030504020204" pitchFamily="34" charset="0"/>
                <a:cs typeface="Open Sans" panose="020B0606030504020204" pitchFamily="34" charset="0"/>
              </a:rPr>
              <a:t>BROADCAST</a:t>
            </a:r>
          </a:p>
        </p:txBody>
      </p:sp>
      <p:sp>
        <p:nvSpPr>
          <p:cNvPr id="13" name="Rectangle 12"/>
          <p:cNvSpPr/>
          <p:nvPr/>
        </p:nvSpPr>
        <p:spPr>
          <a:xfrm>
            <a:off x="4778109" y="2870037"/>
            <a:ext cx="615289" cy="615289"/>
          </a:xfrm>
          <a:prstGeom prst="rect">
            <a:avLst/>
          </a:prstGeom>
          <a:solidFill>
            <a:schemeClr val="accent4"/>
          </a:solidFill>
          <a:ln>
            <a:noFill/>
          </a:ln>
          <a:scene3d>
            <a:camera prst="isometricRightUp"/>
            <a:lightRig rig="soft" dir="t">
              <a:rot lat="0" lon="0" rev="19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ea typeface="Open Sans" panose="020B0606030504020204" pitchFamily="34" charset="0"/>
                <a:cs typeface="Open Sans" panose="020B0606030504020204" pitchFamily="34" charset="0"/>
              </a:rPr>
              <a:t>04</a:t>
            </a:r>
          </a:p>
        </p:txBody>
      </p:sp>
      <p:sp>
        <p:nvSpPr>
          <p:cNvPr id="31" name="Rectangle 30"/>
          <p:cNvSpPr/>
          <p:nvPr/>
        </p:nvSpPr>
        <p:spPr>
          <a:xfrm>
            <a:off x="4906748" y="1796224"/>
            <a:ext cx="2340000" cy="615289"/>
          </a:xfrm>
          <a:prstGeom prst="rect">
            <a:avLst/>
          </a:prstGeom>
          <a:solidFill>
            <a:schemeClr val="accent5"/>
          </a:solidFill>
          <a:ln>
            <a:noFill/>
          </a:ln>
          <a:scene3d>
            <a:camera prst="isometricRightUp"/>
            <a:lightRig rig="soft" dir="t">
              <a:rot lat="0" lon="0" rev="18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ea typeface="Open Sans" panose="020B0606030504020204" pitchFamily="34" charset="0"/>
                <a:cs typeface="Open Sans" panose="020B0606030504020204" pitchFamily="34" charset="0"/>
              </a:rPr>
              <a:t>MEASURE</a:t>
            </a:r>
          </a:p>
        </p:txBody>
      </p:sp>
      <p:sp>
        <p:nvSpPr>
          <p:cNvPr id="32" name="Rectangle 31"/>
          <p:cNvSpPr/>
          <p:nvPr/>
        </p:nvSpPr>
        <p:spPr>
          <a:xfrm>
            <a:off x="4777366" y="2370253"/>
            <a:ext cx="615289" cy="615289"/>
          </a:xfrm>
          <a:prstGeom prst="rect">
            <a:avLst/>
          </a:prstGeom>
          <a:solidFill>
            <a:schemeClr val="accent5"/>
          </a:solidFill>
          <a:ln>
            <a:noFill/>
          </a:ln>
          <a:scene3d>
            <a:camera prst="isometricRightUp"/>
            <a:lightRig rig="soft" dir="t">
              <a:rot lat="0" lon="0" rev="18600000"/>
            </a:lightRig>
          </a:scene3d>
          <a:sp3d extrusionH="9017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ea typeface="Open Sans" panose="020B0606030504020204" pitchFamily="34" charset="0"/>
                <a:cs typeface="Open Sans" panose="020B0606030504020204" pitchFamily="34" charset="0"/>
              </a:rPr>
              <a:t>05</a:t>
            </a:r>
          </a:p>
        </p:txBody>
      </p:sp>
      <p:sp>
        <p:nvSpPr>
          <p:cNvPr id="33" name="TextBox 32"/>
          <p:cNvSpPr txBox="1"/>
          <p:nvPr/>
        </p:nvSpPr>
        <p:spPr>
          <a:xfrm>
            <a:off x="6910487" y="3327279"/>
            <a:ext cx="1744373" cy="738664"/>
          </a:xfrm>
          <a:prstGeom prst="rect">
            <a:avLst/>
          </a:prstGeom>
          <a:noFill/>
        </p:spPr>
        <p:txBody>
          <a:bodyPr wrap="square" rtlCol="0">
            <a:spAutoFit/>
          </a:bodyPr>
          <a:lstStyle/>
          <a:p>
            <a:r>
              <a:rPr lang="en-US" sz="1400" dirty="0"/>
              <a:t>Agree targeting options and campaign volumes</a:t>
            </a:r>
          </a:p>
        </p:txBody>
      </p:sp>
      <p:sp>
        <p:nvSpPr>
          <p:cNvPr id="34" name="TextBox 33"/>
          <p:cNvSpPr txBox="1"/>
          <p:nvPr/>
        </p:nvSpPr>
        <p:spPr>
          <a:xfrm>
            <a:off x="508683" y="2790709"/>
            <a:ext cx="1995394" cy="738664"/>
          </a:xfrm>
          <a:prstGeom prst="rect">
            <a:avLst/>
          </a:prstGeom>
          <a:noFill/>
        </p:spPr>
        <p:txBody>
          <a:bodyPr wrap="square" rtlCol="0">
            <a:spAutoFit/>
          </a:bodyPr>
          <a:lstStyle/>
          <a:p>
            <a:pPr algn="r"/>
            <a:r>
              <a:rPr lang="en-US" sz="1400" dirty="0"/>
              <a:t>Client to provide existing postcode data for profiling</a:t>
            </a:r>
          </a:p>
        </p:txBody>
      </p:sp>
      <p:sp>
        <p:nvSpPr>
          <p:cNvPr id="40" name="TextBox 39"/>
          <p:cNvSpPr txBox="1"/>
          <p:nvPr/>
        </p:nvSpPr>
        <p:spPr>
          <a:xfrm>
            <a:off x="6910487" y="2270051"/>
            <a:ext cx="2259509" cy="954107"/>
          </a:xfrm>
          <a:prstGeom prst="rect">
            <a:avLst/>
          </a:prstGeom>
          <a:noFill/>
        </p:spPr>
        <p:txBody>
          <a:bodyPr wrap="square" rtlCol="0">
            <a:spAutoFit/>
          </a:bodyPr>
          <a:lstStyle/>
          <a:p>
            <a:r>
              <a:rPr lang="en-US" sz="1400" dirty="0"/>
              <a:t>Analysis and findings shared with recommendations for approval</a:t>
            </a:r>
          </a:p>
        </p:txBody>
      </p:sp>
      <p:sp>
        <p:nvSpPr>
          <p:cNvPr id="41" name="TextBox 40"/>
          <p:cNvSpPr txBox="1"/>
          <p:nvPr/>
        </p:nvSpPr>
        <p:spPr>
          <a:xfrm>
            <a:off x="6910487" y="1306146"/>
            <a:ext cx="1789919" cy="523220"/>
          </a:xfrm>
          <a:prstGeom prst="rect">
            <a:avLst/>
          </a:prstGeom>
          <a:noFill/>
        </p:spPr>
        <p:txBody>
          <a:bodyPr wrap="square" rtlCol="0">
            <a:spAutoFit/>
          </a:bodyPr>
          <a:lstStyle/>
          <a:p>
            <a:r>
              <a:rPr lang="en-US" sz="1400" dirty="0"/>
              <a:t>Review response against A/B test</a:t>
            </a:r>
          </a:p>
        </p:txBody>
      </p:sp>
      <p:sp>
        <p:nvSpPr>
          <p:cNvPr id="42" name="TextBox 41"/>
          <p:cNvSpPr txBox="1"/>
          <p:nvPr/>
        </p:nvSpPr>
        <p:spPr>
          <a:xfrm>
            <a:off x="244566" y="1604178"/>
            <a:ext cx="2259509" cy="523220"/>
          </a:xfrm>
          <a:prstGeom prst="rect">
            <a:avLst/>
          </a:prstGeom>
          <a:noFill/>
        </p:spPr>
        <p:txBody>
          <a:bodyPr wrap="square" rtlCol="0">
            <a:spAutoFit/>
          </a:bodyPr>
          <a:lstStyle/>
          <a:p>
            <a:pPr algn="r"/>
            <a:r>
              <a:rPr lang="en-US" sz="1400" dirty="0"/>
              <a:t>Full targeting data to execute selections</a:t>
            </a:r>
          </a:p>
        </p:txBody>
      </p:sp>
      <p:sp>
        <p:nvSpPr>
          <p:cNvPr id="14" name="Rectangle 13"/>
          <p:cNvSpPr/>
          <p:nvPr/>
        </p:nvSpPr>
        <p:spPr>
          <a:xfrm>
            <a:off x="457966" y="4233663"/>
            <a:ext cx="2918648" cy="12762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If you have geo-demographic software like CAMEO or MOSAIC we can advise about creating the Partially Addressed PAF file so that you can do this yourself or working with a third party supplier.</a:t>
            </a:r>
          </a:p>
        </p:txBody>
      </p:sp>
    </p:spTree>
    <p:extLst>
      <p:ext uri="{BB962C8B-B14F-4D97-AF65-F5344CB8AC3E}">
        <p14:creationId xmlns:p14="http://schemas.microsoft.com/office/powerpoint/2010/main" val="3503854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37198" y="1227641"/>
            <a:ext cx="7638945" cy="4042924"/>
          </a:xfrm>
        </p:spPr>
        <p:txBody>
          <a:bodyPr/>
          <a:lstStyle/>
          <a:p>
            <a:pPr lvl="0">
              <a:spcAft>
                <a:spcPts val="600"/>
              </a:spcAft>
            </a:pPr>
            <a:r>
              <a:rPr lang="en-GB" dirty="0"/>
              <a:t>All Partially Addressed Mail has to carry a “declaration” message to assure the recipient that no personally identifiable details have been used in the creation of the mailing. This may be on the inside or outside of the mail pack but it must be outside of the required clear zones in the footnote area. </a:t>
            </a:r>
          </a:p>
          <a:p>
            <a:r>
              <a:rPr lang="en-GB" dirty="0"/>
              <a:t>To ensure your mailing is compliant you must send us a sample of your mailing either by PDF (preferred) or in physical form to ensure the requirements are met and to ease any concerns you may have. You will not be eligible for the discount if this isn’t provided.</a:t>
            </a:r>
          </a:p>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xmlns="" id="{C5CACB1F-0029-40DA-8F19-F9A56D031DDF}"/>
              </a:ext>
            </a:extLst>
          </p:cNvPr>
          <p:cNvPicPr>
            <a:picLocks noChangeAspect="1"/>
          </p:cNvPicPr>
          <p:nvPr/>
        </p:nvPicPr>
        <p:blipFill>
          <a:blip r:embed="rId3"/>
          <a:stretch>
            <a:fillRect/>
          </a:stretch>
        </p:blipFill>
        <p:spPr>
          <a:xfrm>
            <a:off x="2954951" y="3065729"/>
            <a:ext cx="2976220" cy="2082800"/>
          </a:xfrm>
          <a:prstGeom prst="rect">
            <a:avLst/>
          </a:prstGeom>
        </p:spPr>
      </p:pic>
      <p:sp>
        <p:nvSpPr>
          <p:cNvPr id="12" name="Slide Number Placeholder 4"/>
          <p:cNvSpPr>
            <a:spLocks noGrp="1"/>
          </p:cNvSpPr>
          <p:nvPr>
            <p:ph type="sldNum" sz="quarter" idx="4"/>
          </p:nvPr>
        </p:nvSpPr>
        <p:spPr>
          <a:xfrm>
            <a:off x="8204200" y="5462588"/>
            <a:ext cx="503238" cy="304800"/>
          </a:xfrm>
        </p:spPr>
        <p:txBody>
          <a:bodyPr/>
          <a:lstStyle/>
          <a:p>
            <a:fld id="{07AE5A85-834C-45C6-B70E-D6BB045069BC}" type="slidenum">
              <a:rPr lang="en-US" smtClean="0"/>
              <a:pPr/>
              <a:t>17</a:t>
            </a:fld>
            <a:endParaRPr lang="en-US" dirty="0"/>
          </a:p>
        </p:txBody>
      </p:sp>
      <p:sp>
        <p:nvSpPr>
          <p:cNvPr id="2" name="Text Placeholder 1"/>
          <p:cNvSpPr>
            <a:spLocks noGrp="1"/>
          </p:cNvSpPr>
          <p:nvPr>
            <p:ph type="body" sz="quarter" idx="14"/>
          </p:nvPr>
        </p:nvSpPr>
        <p:spPr>
          <a:xfrm>
            <a:off x="-32464" y="167716"/>
            <a:ext cx="5093812" cy="451167"/>
          </a:xfrm>
        </p:spPr>
        <p:txBody>
          <a:bodyPr/>
          <a:lstStyle/>
          <a:p>
            <a:r>
              <a:rPr lang="en-GB" dirty="0"/>
              <a:t>INCLUDE A DECLARATION</a:t>
            </a:r>
          </a:p>
        </p:txBody>
      </p:sp>
      <p:sp>
        <p:nvSpPr>
          <p:cNvPr id="5" name="Text Placeholder 4"/>
          <p:cNvSpPr>
            <a:spLocks noGrp="1"/>
          </p:cNvSpPr>
          <p:nvPr>
            <p:ph type="body" sz="quarter" idx="15"/>
          </p:nvPr>
        </p:nvSpPr>
        <p:spPr>
          <a:xfrm>
            <a:off x="-32464" y="612658"/>
            <a:ext cx="3942278" cy="451167"/>
          </a:xfrm>
        </p:spPr>
        <p:txBody>
          <a:bodyPr/>
          <a:lstStyle/>
          <a:p>
            <a:r>
              <a:rPr lang="en-GB" dirty="0"/>
              <a:t>ON YOUR MAILING </a:t>
            </a:r>
          </a:p>
        </p:txBody>
      </p:sp>
      <p:sp>
        <p:nvSpPr>
          <p:cNvPr id="10" name="Rectangle 9"/>
          <p:cNvSpPr/>
          <p:nvPr/>
        </p:nvSpPr>
        <p:spPr>
          <a:xfrm>
            <a:off x="6605109" y="3375025"/>
            <a:ext cx="1872000" cy="140400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b="1" dirty="0">
                <a:solidFill>
                  <a:schemeClr val="tx1"/>
                </a:solidFill>
              </a:rPr>
              <a:t>No personal data about recipients has been used in the creation of this mailing</a:t>
            </a:r>
          </a:p>
        </p:txBody>
      </p:sp>
      <p:cxnSp>
        <p:nvCxnSpPr>
          <p:cNvPr id="13" name="Straight Connector 12"/>
          <p:cNvCxnSpPr>
            <a:cxnSpLocks/>
            <a:endCxn id="10" idx="1"/>
          </p:cNvCxnSpPr>
          <p:nvPr/>
        </p:nvCxnSpPr>
        <p:spPr>
          <a:xfrm>
            <a:off x="3547667" y="3375025"/>
            <a:ext cx="3057442" cy="702000"/>
          </a:xfrm>
          <a:prstGeom prst="line">
            <a:avLst/>
          </a:prstGeom>
          <a:ln w="28575">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48885" y="3988276"/>
            <a:ext cx="1034119" cy="15630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en-GB" sz="800" dirty="0">
                <a:solidFill>
                  <a:schemeClr val="tx1"/>
                </a:solidFill>
              </a:rPr>
              <a:t>Collective Name</a:t>
            </a:r>
          </a:p>
        </p:txBody>
      </p:sp>
      <p:sp>
        <p:nvSpPr>
          <p:cNvPr id="17" name="TextBox 16"/>
          <p:cNvSpPr txBox="1"/>
          <p:nvPr/>
        </p:nvSpPr>
        <p:spPr>
          <a:xfrm>
            <a:off x="778909" y="4066430"/>
            <a:ext cx="1620000" cy="73866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b="1" dirty="0">
                <a:latin typeface="Arial" panose="020B0604020202020204" pitchFamily="34" charset="0"/>
                <a:cs typeface="Arial" panose="020B0604020202020204" pitchFamily="34" charset="0"/>
              </a:rPr>
              <a:t>Campaign specific stand-in for name</a:t>
            </a:r>
          </a:p>
        </p:txBody>
      </p:sp>
      <p:cxnSp>
        <p:nvCxnSpPr>
          <p:cNvPr id="18" name="Straight Connector 17"/>
          <p:cNvCxnSpPr>
            <a:cxnSpLocks/>
            <a:stCxn id="17" idx="3"/>
            <a:endCxn id="16" idx="1"/>
          </p:cNvCxnSpPr>
          <p:nvPr/>
        </p:nvCxnSpPr>
        <p:spPr>
          <a:xfrm flipV="1">
            <a:off x="2398909" y="4066430"/>
            <a:ext cx="749976" cy="369332"/>
          </a:xfrm>
          <a:prstGeom prst="line">
            <a:avLst/>
          </a:prstGeom>
          <a:ln/>
        </p:spPr>
        <p:style>
          <a:lnRef idx="2">
            <a:schemeClr val="accent3"/>
          </a:lnRef>
          <a:fillRef idx="1">
            <a:schemeClr val="lt1"/>
          </a:fillRef>
          <a:effectRef idx="0">
            <a:schemeClr val="accent3"/>
          </a:effectRef>
          <a:fontRef idx="minor">
            <a:schemeClr val="dk1"/>
          </a:fontRef>
        </p:style>
      </p:cxnSp>
      <p:sp>
        <p:nvSpPr>
          <p:cNvPr id="20" name="Rectangle 19">
            <a:extLst>
              <a:ext uri="{FF2B5EF4-FFF2-40B4-BE49-F238E27FC236}">
                <a16:creationId xmlns:a16="http://schemas.microsoft.com/office/drawing/2014/main" xmlns="" id="{07A901A7-5AD6-4523-B798-33B7965789C6}"/>
              </a:ext>
            </a:extLst>
          </p:cNvPr>
          <p:cNvSpPr/>
          <p:nvPr/>
        </p:nvSpPr>
        <p:spPr>
          <a:xfrm>
            <a:off x="2988043" y="3124793"/>
            <a:ext cx="565133" cy="384661"/>
          </a:xfrm>
          <a:prstGeom prst="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b="1" dirty="0">
              <a:solidFill>
                <a:schemeClr val="tx1"/>
              </a:solidFill>
            </a:endParaRPr>
          </a:p>
        </p:txBody>
      </p:sp>
    </p:spTree>
    <p:extLst>
      <p:ext uri="{BB962C8B-B14F-4D97-AF65-F5344CB8AC3E}">
        <p14:creationId xmlns:p14="http://schemas.microsoft.com/office/powerpoint/2010/main" val="4158144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811908" y="1105469"/>
            <a:ext cx="3960000" cy="3985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418215" y="1105469"/>
            <a:ext cx="3960000" cy="3985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4"/>
          </p:nvPr>
        </p:nvSpPr>
        <p:spPr/>
        <p:txBody>
          <a:bodyPr/>
          <a:lstStyle/>
          <a:p>
            <a:fld id="{A74EB0F2-648F-F340-8077-1363C8DB6354}" type="slidenum">
              <a:rPr lang="en-US" smtClean="0"/>
              <a:pPr/>
              <a:t>18</a:t>
            </a:fld>
            <a:endParaRPr lang="en-US" dirty="0"/>
          </a:p>
        </p:txBody>
      </p:sp>
      <p:sp>
        <p:nvSpPr>
          <p:cNvPr id="3" name="Text Placeholder 2"/>
          <p:cNvSpPr>
            <a:spLocks noGrp="1"/>
          </p:cNvSpPr>
          <p:nvPr>
            <p:ph type="body" sz="quarter" idx="14"/>
          </p:nvPr>
        </p:nvSpPr>
        <p:spPr>
          <a:xfrm>
            <a:off x="-32464" y="167716"/>
            <a:ext cx="4239283" cy="451167"/>
          </a:xfrm>
        </p:spPr>
        <p:txBody>
          <a:bodyPr/>
          <a:lstStyle/>
          <a:p>
            <a:r>
              <a:rPr lang="en-US" dirty="0"/>
              <a:t>SUMMARY BENEFITS</a:t>
            </a:r>
          </a:p>
        </p:txBody>
      </p:sp>
      <p:sp>
        <p:nvSpPr>
          <p:cNvPr id="49" name="Oval 48"/>
          <p:cNvSpPr/>
          <p:nvPr/>
        </p:nvSpPr>
        <p:spPr>
          <a:xfrm>
            <a:off x="557626" y="1409377"/>
            <a:ext cx="515118" cy="515118"/>
          </a:xfrm>
          <a:prstGeom prst="ellipse">
            <a:avLst/>
          </a:prstGeom>
          <a:noFill/>
          <a:ln w="76200" cap="flat" cmpd="sng" algn="ctr">
            <a:solidFill>
              <a:schemeClr val="accent1"/>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399" b="0" i="0" u="none" strike="noStrike" kern="0" cap="none" spc="0" normalizeH="0" baseline="0" noProof="0" dirty="0">
              <a:ln>
                <a:noFill/>
              </a:ln>
              <a:solidFill>
                <a:srgbClr val="FFFFFF"/>
              </a:solidFill>
              <a:effectLst/>
              <a:uLnTx/>
              <a:uFillTx/>
              <a:latin typeface="Calibri"/>
              <a:ea typeface="+mn-ea"/>
              <a:cs typeface="+mn-cs"/>
            </a:endParaRPr>
          </a:p>
        </p:txBody>
      </p:sp>
      <p:sp>
        <p:nvSpPr>
          <p:cNvPr id="50" name="TextBox 49"/>
          <p:cNvSpPr txBox="1"/>
          <p:nvPr/>
        </p:nvSpPr>
        <p:spPr>
          <a:xfrm>
            <a:off x="1180320" y="1372643"/>
            <a:ext cx="3240000" cy="584775"/>
          </a:xfrm>
          <a:prstGeom prst="rect">
            <a:avLst/>
          </a:prstGeom>
          <a:noFill/>
        </p:spPr>
        <p:txBody>
          <a:bodyPr wrap="square" rtlCol="0">
            <a:spAutoFit/>
          </a:bodyPr>
          <a:lstStyle/>
          <a:p>
            <a:r>
              <a:rPr lang="en-US" sz="1600" b="1" dirty="0"/>
              <a:t>USES NO PERSONAL DATA</a:t>
            </a:r>
          </a:p>
          <a:p>
            <a:r>
              <a:rPr lang="en-US" sz="1600" b="1" dirty="0"/>
              <a:t>ABOUT THE RECIPIENT</a:t>
            </a:r>
          </a:p>
        </p:txBody>
      </p:sp>
      <p:grpSp>
        <p:nvGrpSpPr>
          <p:cNvPr id="85" name="Group 84"/>
          <p:cNvGrpSpPr/>
          <p:nvPr/>
        </p:nvGrpSpPr>
        <p:grpSpPr>
          <a:xfrm>
            <a:off x="667383" y="1568549"/>
            <a:ext cx="294902" cy="196775"/>
            <a:chOff x="8168640" y="1525459"/>
            <a:chExt cx="294902" cy="196775"/>
          </a:xfrm>
        </p:grpSpPr>
        <p:cxnSp>
          <p:nvCxnSpPr>
            <p:cNvPr id="86" name="Straight Connector 85"/>
            <p:cNvCxnSpPr/>
            <p:nvPr/>
          </p:nvCxnSpPr>
          <p:spPr>
            <a:xfrm>
              <a:off x="8168640" y="1625751"/>
              <a:ext cx="67647" cy="96483"/>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8212530" y="1525459"/>
              <a:ext cx="251012" cy="192965"/>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8" name="Oval 57"/>
          <p:cNvSpPr/>
          <p:nvPr/>
        </p:nvSpPr>
        <p:spPr>
          <a:xfrm>
            <a:off x="557626" y="2671541"/>
            <a:ext cx="515118" cy="515117"/>
          </a:xfrm>
          <a:prstGeom prst="ellipse">
            <a:avLst/>
          </a:prstGeom>
          <a:noFill/>
          <a:ln w="76200" cap="flat" cmpd="sng" algn="ctr">
            <a:solidFill>
              <a:schemeClr val="accent2"/>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399" b="0" i="0" u="none" strike="noStrike" kern="0" cap="none" spc="0" normalizeH="0" baseline="0" noProof="0" dirty="0">
              <a:ln>
                <a:noFill/>
              </a:ln>
              <a:solidFill>
                <a:srgbClr val="FFFFFF"/>
              </a:solidFill>
              <a:effectLst/>
              <a:uLnTx/>
              <a:uFillTx/>
              <a:latin typeface="Calibri"/>
              <a:ea typeface="+mn-ea"/>
              <a:cs typeface="+mn-cs"/>
            </a:endParaRPr>
          </a:p>
        </p:txBody>
      </p:sp>
      <p:sp>
        <p:nvSpPr>
          <p:cNvPr id="59" name="TextBox 58"/>
          <p:cNvSpPr txBox="1"/>
          <p:nvPr/>
        </p:nvSpPr>
        <p:spPr>
          <a:xfrm>
            <a:off x="1180318" y="2636712"/>
            <a:ext cx="3240000" cy="584775"/>
          </a:xfrm>
          <a:prstGeom prst="rect">
            <a:avLst/>
          </a:prstGeom>
          <a:noFill/>
        </p:spPr>
        <p:txBody>
          <a:bodyPr wrap="square" rtlCol="0">
            <a:spAutoFit/>
          </a:bodyPr>
          <a:lstStyle/>
          <a:p>
            <a:r>
              <a:rPr lang="en-US" sz="1600" b="1" dirty="0"/>
              <a:t>TARGETED TO c15 HOUSEHOLDS</a:t>
            </a:r>
          </a:p>
        </p:txBody>
      </p:sp>
      <p:grpSp>
        <p:nvGrpSpPr>
          <p:cNvPr id="88" name="Group 87"/>
          <p:cNvGrpSpPr/>
          <p:nvPr/>
        </p:nvGrpSpPr>
        <p:grpSpPr>
          <a:xfrm>
            <a:off x="667383" y="2830712"/>
            <a:ext cx="294902" cy="196775"/>
            <a:chOff x="8168640" y="1525459"/>
            <a:chExt cx="294902" cy="196775"/>
          </a:xfrm>
        </p:grpSpPr>
        <p:cxnSp>
          <p:nvCxnSpPr>
            <p:cNvPr id="89" name="Straight Connector 88"/>
            <p:cNvCxnSpPr/>
            <p:nvPr/>
          </p:nvCxnSpPr>
          <p:spPr>
            <a:xfrm>
              <a:off x="8168640" y="1625751"/>
              <a:ext cx="67647" cy="96483"/>
            </a:xfrm>
            <a:prstGeom prst="line">
              <a:avLst/>
            </a:prstGeom>
            <a:ln w="381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8212530" y="1525459"/>
              <a:ext cx="251012" cy="192965"/>
            </a:xfrm>
            <a:prstGeom prst="line">
              <a:avLst/>
            </a:prstGeom>
            <a:ln w="381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2" name="Oval 51"/>
          <p:cNvSpPr/>
          <p:nvPr/>
        </p:nvSpPr>
        <p:spPr>
          <a:xfrm>
            <a:off x="557626" y="3898013"/>
            <a:ext cx="515118" cy="515118"/>
          </a:xfrm>
          <a:prstGeom prst="ellipse">
            <a:avLst/>
          </a:prstGeom>
          <a:noFill/>
          <a:ln w="76200" cap="flat" cmpd="sng" algn="ctr">
            <a:solidFill>
              <a:schemeClr val="accent3"/>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399" b="0" i="0" u="none" strike="noStrike" kern="0" cap="none" spc="0" normalizeH="0" baseline="0" noProof="0" dirty="0">
              <a:ln>
                <a:noFill/>
              </a:ln>
              <a:solidFill>
                <a:srgbClr val="FFFFFF"/>
              </a:solidFill>
              <a:effectLst/>
              <a:uLnTx/>
              <a:uFillTx/>
              <a:latin typeface="Calibri"/>
              <a:ea typeface="+mn-ea"/>
              <a:cs typeface="+mn-cs"/>
            </a:endParaRPr>
          </a:p>
        </p:txBody>
      </p:sp>
      <p:sp>
        <p:nvSpPr>
          <p:cNvPr id="53" name="TextBox 52"/>
          <p:cNvSpPr txBox="1"/>
          <p:nvPr/>
        </p:nvSpPr>
        <p:spPr>
          <a:xfrm>
            <a:off x="1180319" y="3863185"/>
            <a:ext cx="3240000" cy="584775"/>
          </a:xfrm>
          <a:prstGeom prst="rect">
            <a:avLst/>
          </a:prstGeom>
          <a:noFill/>
        </p:spPr>
        <p:txBody>
          <a:bodyPr wrap="square" rtlCol="0">
            <a:spAutoFit/>
          </a:bodyPr>
          <a:lstStyle/>
          <a:p>
            <a:r>
              <a:rPr lang="en-US" sz="1600" b="1" dirty="0"/>
              <a:t>CHEAPER THAN COLD</a:t>
            </a:r>
          </a:p>
          <a:p>
            <a:r>
              <a:rPr lang="en-US" sz="1600" b="1" dirty="0"/>
              <a:t>MAILING</a:t>
            </a:r>
          </a:p>
        </p:txBody>
      </p:sp>
      <p:grpSp>
        <p:nvGrpSpPr>
          <p:cNvPr id="91" name="Group 90"/>
          <p:cNvGrpSpPr/>
          <p:nvPr/>
        </p:nvGrpSpPr>
        <p:grpSpPr>
          <a:xfrm>
            <a:off x="667383" y="4057185"/>
            <a:ext cx="294902" cy="196775"/>
            <a:chOff x="8168640" y="1525459"/>
            <a:chExt cx="294902" cy="196775"/>
          </a:xfrm>
        </p:grpSpPr>
        <p:cxnSp>
          <p:nvCxnSpPr>
            <p:cNvPr id="92" name="Straight Connector 91"/>
            <p:cNvCxnSpPr/>
            <p:nvPr/>
          </p:nvCxnSpPr>
          <p:spPr>
            <a:xfrm>
              <a:off x="8168640" y="1625751"/>
              <a:ext cx="67647" cy="96483"/>
            </a:xfrm>
            <a:prstGeom prst="line">
              <a:avLst/>
            </a:prstGeom>
            <a:ln w="3810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8212530" y="1525459"/>
              <a:ext cx="251012" cy="192965"/>
            </a:xfrm>
            <a:prstGeom prst="line">
              <a:avLst/>
            </a:prstGeom>
            <a:ln w="3810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5" name="Oval 34"/>
          <p:cNvSpPr/>
          <p:nvPr/>
        </p:nvSpPr>
        <p:spPr>
          <a:xfrm>
            <a:off x="8091752" y="1409377"/>
            <a:ext cx="515118" cy="515118"/>
          </a:xfrm>
          <a:prstGeom prst="ellipse">
            <a:avLst/>
          </a:prstGeom>
          <a:noFill/>
          <a:ln w="76200" cap="flat" cmpd="sng" algn="ctr">
            <a:solidFill>
              <a:schemeClr val="accent4"/>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399"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75" name="Group 74"/>
          <p:cNvGrpSpPr/>
          <p:nvPr/>
        </p:nvGrpSpPr>
        <p:grpSpPr>
          <a:xfrm>
            <a:off x="8204456" y="1568549"/>
            <a:ext cx="294902" cy="196775"/>
            <a:chOff x="8168640" y="1525459"/>
            <a:chExt cx="294902" cy="196775"/>
          </a:xfrm>
        </p:grpSpPr>
        <p:cxnSp>
          <p:nvCxnSpPr>
            <p:cNvPr id="64" name="Straight Connector 63"/>
            <p:cNvCxnSpPr/>
            <p:nvPr/>
          </p:nvCxnSpPr>
          <p:spPr>
            <a:xfrm>
              <a:off x="8168640" y="1625751"/>
              <a:ext cx="67647" cy="96483"/>
            </a:xfrm>
            <a:prstGeom prst="line">
              <a:avLst/>
            </a:prstGeom>
            <a:ln w="381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8212530" y="1525459"/>
              <a:ext cx="251012" cy="192965"/>
            </a:xfrm>
            <a:prstGeom prst="line">
              <a:avLst/>
            </a:prstGeom>
            <a:ln w="381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4814489" y="1374549"/>
            <a:ext cx="3240000" cy="584775"/>
          </a:xfrm>
          <a:prstGeom prst="rect">
            <a:avLst/>
          </a:prstGeom>
          <a:noFill/>
        </p:spPr>
        <p:txBody>
          <a:bodyPr wrap="square" rtlCol="0">
            <a:spAutoFit/>
          </a:bodyPr>
          <a:lstStyle/>
          <a:p>
            <a:r>
              <a:rPr lang="en-US" sz="1600" b="1" dirty="0"/>
              <a:t>COMBINED TOP UP AND LOOK-A-LIKES TARGETING</a:t>
            </a:r>
          </a:p>
        </p:txBody>
      </p:sp>
      <p:sp>
        <p:nvSpPr>
          <p:cNvPr id="44" name="Oval 43"/>
          <p:cNvSpPr/>
          <p:nvPr/>
        </p:nvSpPr>
        <p:spPr>
          <a:xfrm>
            <a:off x="8091752" y="2671541"/>
            <a:ext cx="515118" cy="515117"/>
          </a:xfrm>
          <a:prstGeom prst="ellipse">
            <a:avLst/>
          </a:prstGeom>
          <a:noFill/>
          <a:ln w="76200" cap="flat" cmpd="sng" algn="ctr">
            <a:solidFill>
              <a:schemeClr val="accent5"/>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399"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76" name="Group 75"/>
          <p:cNvGrpSpPr/>
          <p:nvPr/>
        </p:nvGrpSpPr>
        <p:grpSpPr>
          <a:xfrm>
            <a:off x="8204456" y="2830712"/>
            <a:ext cx="294902" cy="196775"/>
            <a:chOff x="8168640" y="1525459"/>
            <a:chExt cx="294902" cy="196775"/>
          </a:xfrm>
        </p:grpSpPr>
        <p:cxnSp>
          <p:nvCxnSpPr>
            <p:cNvPr id="77" name="Straight Connector 76"/>
            <p:cNvCxnSpPr/>
            <p:nvPr/>
          </p:nvCxnSpPr>
          <p:spPr>
            <a:xfrm>
              <a:off x="8168640" y="1625751"/>
              <a:ext cx="67647" cy="96483"/>
            </a:xfrm>
            <a:prstGeom prst="line">
              <a:avLst/>
            </a:prstGeom>
            <a:ln w="381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8212530" y="1525459"/>
              <a:ext cx="251012" cy="192965"/>
            </a:xfrm>
            <a:prstGeom prst="line">
              <a:avLst/>
            </a:prstGeom>
            <a:ln w="381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1" name="TextBox 50"/>
          <p:cNvSpPr txBox="1"/>
          <p:nvPr/>
        </p:nvSpPr>
        <p:spPr>
          <a:xfrm>
            <a:off x="4814488" y="2636712"/>
            <a:ext cx="3240000" cy="584775"/>
          </a:xfrm>
          <a:prstGeom prst="rect">
            <a:avLst/>
          </a:prstGeom>
          <a:noFill/>
        </p:spPr>
        <p:txBody>
          <a:bodyPr wrap="square" rtlCol="0">
            <a:spAutoFit/>
          </a:bodyPr>
          <a:lstStyle/>
          <a:p>
            <a:r>
              <a:rPr lang="en-US" sz="1600" b="1" dirty="0"/>
              <a:t>ADDRESSABLE – “HOLIDAY LOVER”</a:t>
            </a:r>
          </a:p>
        </p:txBody>
      </p:sp>
      <p:sp>
        <p:nvSpPr>
          <p:cNvPr id="32" name="Oval 31"/>
          <p:cNvSpPr/>
          <p:nvPr/>
        </p:nvSpPr>
        <p:spPr>
          <a:xfrm>
            <a:off x="8089172" y="3898014"/>
            <a:ext cx="515118" cy="515117"/>
          </a:xfrm>
          <a:prstGeom prst="ellipse">
            <a:avLst/>
          </a:prstGeom>
          <a:noFill/>
          <a:ln w="76200" cap="flat" cmpd="sng" algn="ctr">
            <a:solidFill>
              <a:schemeClr val="accent6"/>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399" b="0" i="0" u="none" strike="noStrike" kern="0" cap="none" spc="0" normalizeH="0" baseline="0" noProof="0" dirty="0">
              <a:ln>
                <a:noFill/>
              </a:ln>
              <a:solidFill>
                <a:schemeClr val="accent6"/>
              </a:solidFill>
              <a:effectLst/>
              <a:uLnTx/>
              <a:uFillTx/>
              <a:latin typeface="Calibri"/>
              <a:ea typeface="+mn-ea"/>
              <a:cs typeface="+mn-cs"/>
            </a:endParaRPr>
          </a:p>
        </p:txBody>
      </p:sp>
      <p:grpSp>
        <p:nvGrpSpPr>
          <p:cNvPr id="34" name="Group 33"/>
          <p:cNvGrpSpPr/>
          <p:nvPr/>
        </p:nvGrpSpPr>
        <p:grpSpPr>
          <a:xfrm>
            <a:off x="8201876" y="4057185"/>
            <a:ext cx="294902" cy="196775"/>
            <a:chOff x="8168640" y="1525459"/>
            <a:chExt cx="294902" cy="196775"/>
          </a:xfrm>
        </p:grpSpPr>
        <p:cxnSp>
          <p:nvCxnSpPr>
            <p:cNvPr id="36" name="Straight Connector 35"/>
            <p:cNvCxnSpPr/>
            <p:nvPr/>
          </p:nvCxnSpPr>
          <p:spPr>
            <a:xfrm>
              <a:off x="8168640" y="1625751"/>
              <a:ext cx="67647" cy="96483"/>
            </a:xfrm>
            <a:prstGeom prst="line">
              <a:avLst/>
            </a:prstGeom>
            <a:ln w="38100" cap="flat" cmpd="sng" algn="ctr">
              <a:solidFill>
                <a:schemeClr val="accent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8212530" y="1525459"/>
              <a:ext cx="251012" cy="192965"/>
            </a:xfrm>
            <a:prstGeom prst="line">
              <a:avLst/>
            </a:prstGeom>
            <a:ln w="38100" cap="flat" cmpd="sng" algn="ctr">
              <a:solidFill>
                <a:schemeClr val="accent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4811908" y="3863185"/>
            <a:ext cx="3240000" cy="584775"/>
          </a:xfrm>
          <a:prstGeom prst="rect">
            <a:avLst/>
          </a:prstGeom>
          <a:noFill/>
        </p:spPr>
        <p:txBody>
          <a:bodyPr wrap="square" rtlCol="0">
            <a:spAutoFit/>
          </a:bodyPr>
          <a:lstStyle/>
          <a:p>
            <a:r>
              <a:rPr lang="en-US" sz="1600" b="1" dirty="0"/>
              <a:t>INCREASE YOUR BRAND AWARENESS</a:t>
            </a:r>
          </a:p>
        </p:txBody>
      </p:sp>
    </p:spTree>
    <p:extLst>
      <p:ext uri="{BB962C8B-B14F-4D97-AF65-F5344CB8AC3E}">
        <p14:creationId xmlns:p14="http://schemas.microsoft.com/office/powerpoint/2010/main" val="638332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644" y="974559"/>
            <a:ext cx="2438286" cy="369332"/>
          </a:xfrm>
        </p:spPr>
        <p:txBody>
          <a:bodyPr/>
          <a:lstStyle/>
          <a:p>
            <a:r>
              <a:rPr lang="en-GB" dirty="0"/>
              <a:t>APPENDIX</a:t>
            </a:r>
          </a:p>
        </p:txBody>
      </p:sp>
      <p:sp>
        <p:nvSpPr>
          <p:cNvPr id="6" name="Slide Number Placeholder 5"/>
          <p:cNvSpPr>
            <a:spLocks noGrp="1"/>
          </p:cNvSpPr>
          <p:nvPr>
            <p:ph type="sldNum" sz="quarter" idx="4294967295"/>
          </p:nvPr>
        </p:nvSpPr>
        <p:spPr>
          <a:xfrm>
            <a:off x="8204302" y="5462403"/>
            <a:ext cx="502688" cy="304271"/>
          </a:xfrm>
          <a:prstGeom prst="rect">
            <a:avLst/>
          </a:prstGeom>
        </p:spPr>
        <p:txBody>
          <a:bodyPr vert="horz" lIns="81043" tIns="40522" rIns="81043" bIns="40522" rtlCol="0" anchor="ctr"/>
          <a:lstStyle/>
          <a:p>
            <a:pPr algn="ctr"/>
            <a:fld id="{07AE5A85-834C-45C6-B70E-D6BB045069BC}" type="slidenum">
              <a:rPr lang="en-US" sz="900" b="1">
                <a:solidFill>
                  <a:schemeClr val="bg1"/>
                </a:solidFill>
                <a:latin typeface="Arial"/>
              </a:rPr>
              <a:pPr algn="ctr"/>
              <a:t>19</a:t>
            </a:fld>
            <a:endParaRPr lang="en-US" sz="900" b="1" dirty="0">
              <a:solidFill>
                <a:schemeClr val="bg1"/>
              </a:solidFill>
              <a:latin typeface="Arial"/>
            </a:endParaRPr>
          </a:p>
        </p:txBody>
      </p:sp>
      <p:sp>
        <p:nvSpPr>
          <p:cNvPr id="11" name="Rectangle 10"/>
          <p:cNvSpPr/>
          <p:nvPr/>
        </p:nvSpPr>
        <p:spPr>
          <a:xfrm>
            <a:off x="1910687" y="5254388"/>
            <a:ext cx="5336274" cy="327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138753" y="4260376"/>
            <a:ext cx="4105701" cy="327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1815152" y="1951630"/>
            <a:ext cx="5882185" cy="178785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t>MORE DETAILED TARGETING DESCRIPTION AND FURTHER COMPLIANCE INFORMATION ON ENVELOPE</a:t>
            </a:r>
          </a:p>
        </p:txBody>
      </p:sp>
    </p:spTree>
    <p:extLst>
      <p:ext uri="{BB962C8B-B14F-4D97-AF65-F5344CB8AC3E}">
        <p14:creationId xmlns:p14="http://schemas.microsoft.com/office/powerpoint/2010/main" val="42912356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32463" y="167715"/>
            <a:ext cx="6635965" cy="468000"/>
          </a:xfrm>
        </p:spPr>
        <p:txBody>
          <a:bodyPr/>
          <a:lstStyle/>
          <a:p>
            <a:r>
              <a:rPr lang="en-GB" sz="2400" dirty="0"/>
              <a:t>WHAT WE’D LIKE TO COVER TODAY</a:t>
            </a:r>
          </a:p>
        </p:txBody>
      </p:sp>
      <p:sp>
        <p:nvSpPr>
          <p:cNvPr id="13" name="Rectangle 12"/>
          <p:cNvSpPr/>
          <p:nvPr/>
        </p:nvSpPr>
        <p:spPr>
          <a:xfrm>
            <a:off x="-5413" y="1574800"/>
            <a:ext cx="6458663" cy="54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9" name="Rectangle 8"/>
          <p:cNvSpPr/>
          <p:nvPr/>
        </p:nvSpPr>
        <p:spPr>
          <a:xfrm>
            <a:off x="1743212" y="1574800"/>
            <a:ext cx="5436000" cy="540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dirty="0"/>
              <a:t>1. What is partially addressed?</a:t>
            </a:r>
          </a:p>
        </p:txBody>
      </p:sp>
      <p:sp>
        <p:nvSpPr>
          <p:cNvPr id="14" name="Rectangle 13"/>
          <p:cNvSpPr/>
          <p:nvPr/>
        </p:nvSpPr>
        <p:spPr>
          <a:xfrm>
            <a:off x="-5413" y="2247900"/>
            <a:ext cx="6808666" cy="54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u="sng" dirty="0"/>
          </a:p>
        </p:txBody>
      </p:sp>
      <p:sp>
        <p:nvSpPr>
          <p:cNvPr id="10" name="Rectangle 9"/>
          <p:cNvSpPr/>
          <p:nvPr/>
        </p:nvSpPr>
        <p:spPr>
          <a:xfrm>
            <a:off x="2065042" y="2247900"/>
            <a:ext cx="5436000" cy="5400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GB" dirty="0"/>
              <a:t>2. How will the targeting work?</a:t>
            </a:r>
          </a:p>
        </p:txBody>
      </p:sp>
      <p:sp>
        <p:nvSpPr>
          <p:cNvPr id="15" name="Rectangle 14"/>
          <p:cNvSpPr/>
          <p:nvPr/>
        </p:nvSpPr>
        <p:spPr>
          <a:xfrm>
            <a:off x="-5413" y="2933700"/>
            <a:ext cx="6994442" cy="540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u="sng" dirty="0"/>
          </a:p>
        </p:txBody>
      </p:sp>
      <p:sp>
        <p:nvSpPr>
          <p:cNvPr id="11" name="Rectangle 10"/>
          <p:cNvSpPr/>
          <p:nvPr/>
        </p:nvSpPr>
        <p:spPr>
          <a:xfrm>
            <a:off x="2352696" y="2933700"/>
            <a:ext cx="5436000" cy="5400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en-GB" dirty="0"/>
              <a:t>3. What are the key metrics?</a:t>
            </a:r>
          </a:p>
        </p:txBody>
      </p:sp>
      <p:sp>
        <p:nvSpPr>
          <p:cNvPr id="16" name="Rectangle 15"/>
          <p:cNvSpPr/>
          <p:nvPr/>
        </p:nvSpPr>
        <p:spPr>
          <a:xfrm>
            <a:off x="-5413" y="3622800"/>
            <a:ext cx="6808666" cy="540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u="sng" dirty="0"/>
          </a:p>
        </p:txBody>
      </p:sp>
      <p:sp>
        <p:nvSpPr>
          <p:cNvPr id="12" name="Rectangle 11"/>
          <p:cNvSpPr/>
          <p:nvPr/>
        </p:nvSpPr>
        <p:spPr>
          <a:xfrm>
            <a:off x="2594346" y="3622800"/>
            <a:ext cx="5436000" cy="5400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GB" dirty="0"/>
              <a:t>4. What are the practicalities?</a:t>
            </a:r>
          </a:p>
        </p:txBody>
      </p:sp>
      <p:sp>
        <p:nvSpPr>
          <p:cNvPr id="22" name="Slide Number Placeholder 4"/>
          <p:cNvSpPr>
            <a:spLocks noGrp="1"/>
          </p:cNvSpPr>
          <p:nvPr>
            <p:ph type="sldNum" sz="quarter" idx="4294967295"/>
          </p:nvPr>
        </p:nvSpPr>
        <p:spPr>
          <a:xfrm>
            <a:off x="8204302" y="5462403"/>
            <a:ext cx="502688" cy="304271"/>
          </a:xfrm>
          <a:prstGeom prst="rect">
            <a:avLst/>
          </a:prstGeom>
        </p:spPr>
        <p:txBody>
          <a:bodyPr vert="horz" lIns="81043" tIns="40522" rIns="81043" bIns="40522" rtlCol="0" anchor="ctr"/>
          <a:lstStyle/>
          <a:p>
            <a:pPr algn="ctr"/>
            <a:fld id="{07AE5A85-834C-45C6-B70E-D6BB045069BC}" type="slidenum">
              <a:rPr lang="en-US" sz="900" b="1">
                <a:solidFill>
                  <a:schemeClr val="bg1"/>
                </a:solidFill>
                <a:latin typeface="Arial"/>
              </a:rPr>
              <a:pPr algn="ctr"/>
              <a:t>2</a:t>
            </a:fld>
            <a:endParaRPr lang="en-US" sz="900" b="1" dirty="0">
              <a:solidFill>
                <a:schemeClr val="bg1"/>
              </a:solidFill>
              <a:latin typeface="Arial"/>
            </a:endParaRPr>
          </a:p>
        </p:txBody>
      </p:sp>
    </p:spTree>
    <p:extLst>
      <p:ext uri="{BB962C8B-B14F-4D97-AF65-F5344CB8AC3E}">
        <p14:creationId xmlns:p14="http://schemas.microsoft.com/office/powerpoint/2010/main" val="3308298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3CA62B4-A37C-4CF5-A039-608CF75B7F97}"/>
              </a:ext>
            </a:extLst>
          </p:cNvPr>
          <p:cNvSpPr>
            <a:spLocks noGrp="1"/>
          </p:cNvSpPr>
          <p:nvPr>
            <p:ph type="body" sz="quarter" idx="12"/>
          </p:nvPr>
        </p:nvSpPr>
        <p:spPr/>
        <p:txBody>
          <a:bodyPr/>
          <a:lstStyle/>
          <a:p>
            <a:r>
              <a:rPr lang="en-US" dirty="0"/>
              <a:t>Partially Addressed Mail, including postcards which meet the 2/3 ply specifications, must be posted using </a:t>
            </a:r>
            <a:r>
              <a:rPr lang="en-US" dirty="0" err="1"/>
              <a:t>Mailmark</a:t>
            </a:r>
            <a:r>
              <a:rPr lang="en-US" dirty="0"/>
              <a:t>. </a:t>
            </a:r>
          </a:p>
          <a:p>
            <a:endParaRPr lang="en-US" dirty="0"/>
          </a:p>
          <a:p>
            <a:r>
              <a:rPr lang="en-US" dirty="0"/>
              <a:t>For postcards which do not meet the 2/3 ply specification, items should be posted using 1400/High Sort. </a:t>
            </a:r>
          </a:p>
          <a:p>
            <a:endParaRPr lang="en-US" sz="1100" dirty="0"/>
          </a:p>
          <a:p>
            <a:endParaRPr lang="en-GB" sz="1100" dirty="0"/>
          </a:p>
        </p:txBody>
      </p:sp>
      <p:sp>
        <p:nvSpPr>
          <p:cNvPr id="3" name="Text Placeholder 2">
            <a:extLst>
              <a:ext uri="{FF2B5EF4-FFF2-40B4-BE49-F238E27FC236}">
                <a16:creationId xmlns:a16="http://schemas.microsoft.com/office/drawing/2014/main" xmlns="" id="{9185B794-7C5E-4765-8862-AA446FCB500E}"/>
              </a:ext>
            </a:extLst>
          </p:cNvPr>
          <p:cNvSpPr>
            <a:spLocks noGrp="1"/>
          </p:cNvSpPr>
          <p:nvPr>
            <p:ph type="body" sz="quarter" idx="14"/>
          </p:nvPr>
        </p:nvSpPr>
        <p:spPr>
          <a:xfrm>
            <a:off x="-32463" y="167716"/>
            <a:ext cx="4489288" cy="451167"/>
          </a:xfrm>
        </p:spPr>
        <p:txBody>
          <a:bodyPr/>
          <a:lstStyle/>
          <a:p>
            <a:r>
              <a:rPr lang="en-GB" dirty="0"/>
              <a:t>PERMITTED SERVICES</a:t>
            </a:r>
          </a:p>
        </p:txBody>
      </p:sp>
      <p:sp>
        <p:nvSpPr>
          <p:cNvPr id="4" name="Slide Number Placeholder 3">
            <a:extLst>
              <a:ext uri="{FF2B5EF4-FFF2-40B4-BE49-F238E27FC236}">
                <a16:creationId xmlns:a16="http://schemas.microsoft.com/office/drawing/2014/main" xmlns="" id="{CF55E99A-9E05-4E02-A3F2-92F060BB7DA1}"/>
              </a:ext>
            </a:extLst>
          </p:cNvPr>
          <p:cNvSpPr>
            <a:spLocks noGrp="1"/>
          </p:cNvSpPr>
          <p:nvPr>
            <p:ph type="sldNum" sz="quarter" idx="4"/>
          </p:nvPr>
        </p:nvSpPr>
        <p:spPr/>
        <p:txBody>
          <a:bodyPr/>
          <a:lstStyle/>
          <a:p>
            <a:fld id="{A74EB0F2-648F-F340-8077-1363C8DB6354}" type="slidenum">
              <a:rPr lang="en-US" smtClean="0"/>
              <a:pPr/>
              <a:t>20</a:t>
            </a:fld>
            <a:endParaRPr lang="en-US" dirty="0"/>
          </a:p>
        </p:txBody>
      </p:sp>
    </p:spTree>
    <p:extLst>
      <p:ext uri="{BB962C8B-B14F-4D97-AF65-F5344CB8AC3E}">
        <p14:creationId xmlns:p14="http://schemas.microsoft.com/office/powerpoint/2010/main" val="243724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pPr>
              <a:spcBef>
                <a:spcPts val="600"/>
              </a:spcBef>
              <a:spcAft>
                <a:spcPts val="600"/>
              </a:spcAft>
            </a:pPr>
            <a:r>
              <a:rPr lang="en-GB" dirty="0"/>
              <a:t>Advertisers are advised to maintain a documented internal procedure for suppressing customer and prospect data for people that have opted out of receiving Partially Addressed Mail.</a:t>
            </a:r>
          </a:p>
          <a:p>
            <a:pPr>
              <a:spcBef>
                <a:spcPts val="600"/>
              </a:spcBef>
              <a:spcAft>
                <a:spcPts val="600"/>
              </a:spcAft>
            </a:pPr>
            <a:r>
              <a:rPr lang="en-GB" dirty="0"/>
              <a:t>This must be in place and mailing files checked thirty days or less before Partially Addressed Mail items are posted to ensure those who have opted out are not targeted. </a:t>
            </a:r>
          </a:p>
          <a:p>
            <a:pPr>
              <a:spcBef>
                <a:spcPts val="600"/>
              </a:spcBef>
              <a:spcAft>
                <a:spcPts val="600"/>
              </a:spcAft>
            </a:pPr>
            <a:r>
              <a:rPr lang="en-GB" dirty="0"/>
              <a:t>Royal Mail recommends that advertisers place a time limit on these suppressions to a minimum of 2 years to account for people who move home. It needs to be made clear to the end customer that this procedure is in place.</a:t>
            </a:r>
          </a:p>
          <a:p>
            <a:pPr>
              <a:spcBef>
                <a:spcPts val="600"/>
              </a:spcBef>
              <a:spcAft>
                <a:spcPts val="600"/>
              </a:spcAft>
            </a:pPr>
            <a:r>
              <a:rPr lang="en-GB" dirty="0"/>
              <a:t>Advertisers could also use the Mailing Preference Service file up-front to supress at a household level to ensure that they don’t target people who have opted out at a wider level rather than directly with the company. Royal Mail recommends this approach is used but it is not mandatory.</a:t>
            </a:r>
          </a:p>
          <a:p>
            <a:endParaRPr lang="en-GB" dirty="0"/>
          </a:p>
        </p:txBody>
      </p:sp>
      <p:sp>
        <p:nvSpPr>
          <p:cNvPr id="10" name="Text Placeholder 9"/>
          <p:cNvSpPr>
            <a:spLocks noGrp="1"/>
          </p:cNvSpPr>
          <p:nvPr>
            <p:ph type="body" sz="quarter" idx="14"/>
          </p:nvPr>
        </p:nvSpPr>
        <p:spPr>
          <a:xfrm>
            <a:off x="-32463" y="167716"/>
            <a:ext cx="5803494" cy="451167"/>
          </a:xfrm>
        </p:spPr>
        <p:txBody>
          <a:bodyPr/>
          <a:lstStyle/>
          <a:p>
            <a:r>
              <a:rPr lang="en-GB" dirty="0"/>
              <a:t>PRIVACY AND SUPPRESSIONS</a:t>
            </a:r>
          </a:p>
        </p:txBody>
      </p:sp>
      <p:sp>
        <p:nvSpPr>
          <p:cNvPr id="4" name="Slide Number Placeholder 3"/>
          <p:cNvSpPr>
            <a:spLocks noGrp="1"/>
          </p:cNvSpPr>
          <p:nvPr>
            <p:ph type="sldNum" sz="quarter" idx="4"/>
          </p:nvPr>
        </p:nvSpPr>
        <p:spPr/>
        <p:txBody>
          <a:bodyPr/>
          <a:lstStyle/>
          <a:p>
            <a:fld id="{A74EB0F2-648F-F340-8077-1363C8DB6354}" type="slidenum">
              <a:rPr lang="en-US" smtClean="0"/>
              <a:pPr/>
              <a:t>21</a:t>
            </a:fld>
            <a:endParaRPr lang="en-US" dirty="0"/>
          </a:p>
        </p:txBody>
      </p:sp>
    </p:spTree>
    <p:extLst>
      <p:ext uri="{BB962C8B-B14F-4D97-AF65-F5344CB8AC3E}">
        <p14:creationId xmlns:p14="http://schemas.microsoft.com/office/powerpoint/2010/main" val="1399552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151956" lvl="2" indent="-151956"/>
            <a:r>
              <a:rPr lang="en-GB" dirty="0"/>
              <a:t>Customers must use a version of PAF that removes any postcode that contains only a single household and any household that contains personal data, for example Roberts’ Residence </a:t>
            </a:r>
          </a:p>
          <a:p>
            <a:pPr marL="151956" lvl="2" indent="-151956"/>
            <a:endParaRPr lang="en-GB" sz="1050" dirty="0"/>
          </a:p>
          <a:p>
            <a:endParaRPr lang="en-GB" dirty="0"/>
          </a:p>
        </p:txBody>
      </p:sp>
      <p:sp>
        <p:nvSpPr>
          <p:cNvPr id="3" name="Text Placeholder 2"/>
          <p:cNvSpPr>
            <a:spLocks noGrp="1"/>
          </p:cNvSpPr>
          <p:nvPr>
            <p:ph type="body" sz="quarter" idx="14"/>
          </p:nvPr>
        </p:nvSpPr>
        <p:spPr>
          <a:xfrm>
            <a:off x="-32463" y="167716"/>
            <a:ext cx="7851041" cy="451167"/>
          </a:xfrm>
        </p:spPr>
        <p:txBody>
          <a:bodyPr/>
          <a:lstStyle/>
          <a:p>
            <a:r>
              <a:rPr lang="en-GB" dirty="0"/>
              <a:t>USE OF PAF WITH PARTIALLY ADDRESSED</a:t>
            </a:r>
          </a:p>
        </p:txBody>
      </p:sp>
      <p:sp>
        <p:nvSpPr>
          <p:cNvPr id="4" name="Slide Number Placeholder 3"/>
          <p:cNvSpPr>
            <a:spLocks noGrp="1"/>
          </p:cNvSpPr>
          <p:nvPr>
            <p:ph type="sldNum" sz="quarter" idx="4"/>
          </p:nvPr>
        </p:nvSpPr>
        <p:spPr/>
        <p:txBody>
          <a:bodyPr/>
          <a:lstStyle/>
          <a:p>
            <a:fld id="{A74EB0F2-648F-F340-8077-1363C8DB6354}" type="slidenum">
              <a:rPr lang="en-US" smtClean="0"/>
              <a:pPr/>
              <a:t>22</a:t>
            </a:fld>
            <a:endParaRPr lang="en-US" dirty="0"/>
          </a:p>
        </p:txBody>
      </p:sp>
    </p:spTree>
    <p:extLst>
      <p:ext uri="{BB962C8B-B14F-4D97-AF65-F5344CB8AC3E}">
        <p14:creationId xmlns:p14="http://schemas.microsoft.com/office/powerpoint/2010/main" val="2001468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xmlns="" id="{FED51E0E-76B2-4259-909F-09E71B64A6D4}"/>
              </a:ext>
            </a:extLst>
          </p:cNvPr>
          <p:cNvSpPr txBox="1">
            <a:spLocks/>
          </p:cNvSpPr>
          <p:nvPr/>
        </p:nvSpPr>
        <p:spPr>
          <a:xfrm>
            <a:off x="488662" y="1258241"/>
            <a:ext cx="8218328" cy="4237156"/>
          </a:xfrm>
          <a:prstGeom prst="rect">
            <a:avLst/>
          </a:prstGeom>
        </p:spPr>
        <p:txBody>
          <a:bodyPr>
            <a:noAutofit/>
          </a:bodyPr>
          <a:lstStyle>
            <a:lvl1pPr marL="303912" indent="-303912" algn="l" defTabSz="405216" rtl="0" eaLnBrk="1" latinLnBrk="0" hangingPunct="1">
              <a:spcBef>
                <a:spcPct val="20000"/>
              </a:spcBef>
              <a:buFont typeface="Arial"/>
              <a:buChar char="•"/>
              <a:defRPr sz="2800" kern="1200">
                <a:solidFill>
                  <a:schemeClr val="tx1"/>
                </a:solidFill>
                <a:latin typeface="+mn-lt"/>
                <a:ea typeface="+mn-ea"/>
                <a:cs typeface="+mn-cs"/>
              </a:defRPr>
            </a:lvl1pPr>
            <a:lvl2pPr marL="658477" indent="-253260" algn="l" defTabSz="405216" rtl="0" eaLnBrk="1" latinLnBrk="0" hangingPunct="1">
              <a:spcBef>
                <a:spcPct val="20000"/>
              </a:spcBef>
              <a:buFont typeface="Arial"/>
              <a:buChar char="–"/>
              <a:defRPr sz="2500" kern="1200">
                <a:solidFill>
                  <a:schemeClr val="tx1"/>
                </a:solidFill>
                <a:latin typeface="+mn-lt"/>
                <a:ea typeface="+mn-ea"/>
                <a:cs typeface="+mn-cs"/>
              </a:defRPr>
            </a:lvl2pPr>
            <a:lvl3pPr marL="1013041" indent="-202608" algn="l" defTabSz="405216" rtl="0" eaLnBrk="1" latinLnBrk="0" hangingPunct="1">
              <a:spcBef>
                <a:spcPct val="20000"/>
              </a:spcBef>
              <a:buFont typeface="Arial"/>
              <a:buChar char="•"/>
              <a:defRPr sz="2100" kern="1200">
                <a:solidFill>
                  <a:schemeClr val="tx1"/>
                </a:solidFill>
                <a:latin typeface="+mn-lt"/>
                <a:ea typeface="+mn-ea"/>
                <a:cs typeface="+mn-cs"/>
              </a:defRPr>
            </a:lvl3pPr>
            <a:lvl4pPr marL="1418257" indent="-202608" algn="l" defTabSz="405216" rtl="0" eaLnBrk="1" latinLnBrk="0" hangingPunct="1">
              <a:spcBef>
                <a:spcPct val="20000"/>
              </a:spcBef>
              <a:buFont typeface="Arial"/>
              <a:buChar char="–"/>
              <a:defRPr sz="1800" kern="1200">
                <a:solidFill>
                  <a:schemeClr val="tx1"/>
                </a:solidFill>
                <a:latin typeface="+mn-lt"/>
                <a:ea typeface="+mn-ea"/>
                <a:cs typeface="+mn-cs"/>
              </a:defRPr>
            </a:lvl4pPr>
            <a:lvl5pPr marL="1823474" indent="-202608" algn="l" defTabSz="405216" rtl="0" eaLnBrk="1" latinLnBrk="0" hangingPunct="1">
              <a:spcBef>
                <a:spcPct val="20000"/>
              </a:spcBef>
              <a:buFont typeface="Arial"/>
              <a:buChar char="»"/>
              <a:defRPr sz="1800" kern="1200">
                <a:solidFill>
                  <a:schemeClr val="tx1"/>
                </a:solidFill>
                <a:latin typeface="+mn-lt"/>
                <a:ea typeface="+mn-ea"/>
                <a:cs typeface="+mn-cs"/>
              </a:defRPr>
            </a:lvl5pPr>
            <a:lvl6pPr marL="2228690" indent="-202608" algn="l" defTabSz="405216" rtl="0" eaLnBrk="1" latinLnBrk="0" hangingPunct="1">
              <a:spcBef>
                <a:spcPct val="20000"/>
              </a:spcBef>
              <a:buFont typeface="Arial"/>
              <a:buChar char="•"/>
              <a:defRPr sz="1800" kern="1200">
                <a:solidFill>
                  <a:schemeClr val="tx1"/>
                </a:solidFill>
                <a:latin typeface="+mn-lt"/>
                <a:ea typeface="+mn-ea"/>
                <a:cs typeface="+mn-cs"/>
              </a:defRPr>
            </a:lvl6pPr>
            <a:lvl7pPr marL="2633906" indent="-202608" algn="l" defTabSz="405216" rtl="0" eaLnBrk="1" latinLnBrk="0" hangingPunct="1">
              <a:spcBef>
                <a:spcPct val="20000"/>
              </a:spcBef>
              <a:buFont typeface="Arial"/>
              <a:buChar char="•"/>
              <a:defRPr sz="1800" kern="1200">
                <a:solidFill>
                  <a:schemeClr val="tx1"/>
                </a:solidFill>
                <a:latin typeface="+mn-lt"/>
                <a:ea typeface="+mn-ea"/>
                <a:cs typeface="+mn-cs"/>
              </a:defRPr>
            </a:lvl7pPr>
            <a:lvl8pPr marL="3039123" indent="-202608" algn="l" defTabSz="405216" rtl="0" eaLnBrk="1" latinLnBrk="0" hangingPunct="1">
              <a:spcBef>
                <a:spcPct val="20000"/>
              </a:spcBef>
              <a:buFont typeface="Arial"/>
              <a:buChar char="•"/>
              <a:defRPr sz="1800" kern="1200">
                <a:solidFill>
                  <a:schemeClr val="tx1"/>
                </a:solidFill>
                <a:latin typeface="+mn-lt"/>
                <a:ea typeface="+mn-ea"/>
                <a:cs typeface="+mn-cs"/>
              </a:defRPr>
            </a:lvl8pPr>
            <a:lvl9pPr marL="3444339" indent="-202608" algn="l" defTabSz="405216"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1200"/>
              </a:spcAft>
              <a:buFont typeface="Arial"/>
              <a:buNone/>
            </a:pPr>
            <a:r>
              <a:rPr lang="en-GB" sz="1200" dirty="0"/>
              <a:t>All Partially Addressed Mail has to carry a “declaration” message to assure the recipient that </a:t>
            </a:r>
            <a:r>
              <a:rPr lang="en-US" sz="1200" dirty="0"/>
              <a:t>no personally identifiable details have been used in the creation of the mailing</a:t>
            </a:r>
            <a:r>
              <a:rPr lang="en-GB" sz="1200" dirty="0"/>
              <a:t>. </a:t>
            </a:r>
          </a:p>
          <a:p>
            <a:pPr marL="0" indent="0">
              <a:spcAft>
                <a:spcPts val="1200"/>
              </a:spcAft>
              <a:buNone/>
            </a:pPr>
            <a:r>
              <a:rPr lang="en-GB" sz="1200" dirty="0"/>
              <a:t>The declaration </a:t>
            </a:r>
            <a:r>
              <a:rPr lang="en-US" sz="1200" dirty="0"/>
              <a:t>may be placed either:</a:t>
            </a:r>
          </a:p>
          <a:p>
            <a:pPr marL="342900" indent="-342900">
              <a:spcBef>
                <a:spcPts val="0"/>
              </a:spcBef>
              <a:buFont typeface="+mj-lt"/>
              <a:buAutoNum type="alphaLcParenR"/>
            </a:pPr>
            <a:r>
              <a:rPr lang="en-US" sz="1200" dirty="0"/>
              <a:t>in any location on the first page of the inner </a:t>
            </a:r>
            <a:r>
              <a:rPr lang="en-US" sz="1200" dirty="0" err="1"/>
              <a:t>mailpiece</a:t>
            </a:r>
            <a:r>
              <a:rPr lang="en-US" sz="1200" dirty="0"/>
              <a:t> (where applicable); </a:t>
            </a:r>
          </a:p>
          <a:p>
            <a:pPr marL="342900" indent="-342900">
              <a:spcBef>
                <a:spcPts val="0"/>
              </a:spcBef>
              <a:buFont typeface="+mj-lt"/>
              <a:buAutoNum type="alphaLcParenR"/>
            </a:pPr>
            <a:r>
              <a:rPr lang="en-US" sz="1200" dirty="0"/>
              <a:t>in any location on the back face of the item; or</a:t>
            </a:r>
          </a:p>
          <a:p>
            <a:pPr marL="342900" indent="-342900">
              <a:spcBef>
                <a:spcPts val="0"/>
              </a:spcBef>
              <a:buFont typeface="+mj-lt"/>
              <a:buAutoNum type="alphaLcParenR"/>
            </a:pPr>
            <a:r>
              <a:rPr lang="en-US" sz="1200" dirty="0"/>
              <a:t>on the front face of the item.</a:t>
            </a:r>
          </a:p>
          <a:p>
            <a:pPr marL="0" indent="0">
              <a:spcBef>
                <a:spcPts val="0"/>
              </a:spcBef>
              <a:buNone/>
            </a:pPr>
            <a:endParaRPr lang="en-US" sz="1200" dirty="0"/>
          </a:p>
          <a:p>
            <a:pPr marL="0" indent="0">
              <a:spcBef>
                <a:spcPts val="0"/>
              </a:spcBef>
              <a:buNone/>
            </a:pPr>
            <a:r>
              <a:rPr lang="en-US" sz="1200" dirty="0"/>
              <a:t>If the address is to be placed on the front face of the item, the Declaration must also:</a:t>
            </a:r>
          </a:p>
          <a:p>
            <a:pPr marL="0" indent="0">
              <a:spcBef>
                <a:spcPts val="0"/>
              </a:spcBef>
              <a:buNone/>
            </a:pPr>
            <a:endParaRPr lang="en-US" sz="1200" dirty="0"/>
          </a:p>
          <a:p>
            <a:pPr marL="342900" indent="-342900">
              <a:spcBef>
                <a:spcPts val="0"/>
              </a:spcBef>
              <a:buFont typeface="+mj-lt"/>
              <a:buAutoNum type="alphaLcParenR"/>
            </a:pPr>
            <a:r>
              <a:rPr lang="en-US" sz="1200" dirty="0"/>
              <a:t>not be positioned in clear zones;</a:t>
            </a:r>
          </a:p>
          <a:p>
            <a:pPr marL="342900" indent="-342900">
              <a:spcBef>
                <a:spcPts val="0"/>
              </a:spcBef>
              <a:buFont typeface="+mj-lt"/>
              <a:buAutoNum type="alphaLcParenR"/>
            </a:pPr>
            <a:r>
              <a:rPr lang="en-US" sz="1200" dirty="0"/>
              <a:t>be printed using black Arial 10pt bold font with normal line spacing and be centre justified;</a:t>
            </a:r>
          </a:p>
          <a:p>
            <a:pPr marL="342900" indent="-342900">
              <a:spcBef>
                <a:spcPts val="0"/>
              </a:spcBef>
              <a:buFont typeface="+mj-lt"/>
              <a:buAutoNum type="alphaLcParenR"/>
            </a:pPr>
            <a:r>
              <a:rPr lang="en-US" sz="1200" dirty="0"/>
              <a:t>where a Return Address is also included on the front of the item, be placed in the location shown in Figure 1 overleaf, or, where a Return Address is not included on the front of the Mailing Item, be placed in the location shown in Figure 2 overleaf; or</a:t>
            </a:r>
          </a:p>
          <a:p>
            <a:pPr marL="342900" indent="-342900">
              <a:spcBef>
                <a:spcPts val="0"/>
              </a:spcBef>
              <a:buFont typeface="+mj-lt"/>
              <a:buAutoNum type="alphaLcParenR"/>
            </a:pPr>
            <a:r>
              <a:rPr lang="en-US" sz="1200" dirty="0"/>
              <a:t>In the case of postcards, as an alternative to (b) or (c) above, the declaration may be printed linear format, in any readable font, on the vertical left edge of the item. Figure 3 overleaf illustrates the two alternatives for the position of the declaration for postcards.</a:t>
            </a:r>
          </a:p>
          <a:p>
            <a:pPr marL="342900" indent="-342900">
              <a:spcBef>
                <a:spcPts val="0"/>
              </a:spcBef>
              <a:buFont typeface="+mj-lt"/>
              <a:buAutoNum type="alphaLcParenR"/>
            </a:pPr>
            <a:endParaRPr lang="en-GB" sz="1400" dirty="0"/>
          </a:p>
          <a:p>
            <a:pPr marL="0" indent="0">
              <a:spcAft>
                <a:spcPts val="1200"/>
              </a:spcAft>
              <a:buNone/>
            </a:pPr>
            <a:r>
              <a:rPr lang="en-GB" sz="1200" dirty="0"/>
              <a:t>Royal Mail must receive the sample no later than 10 working days following the posting date to ensure conformance to the Partially Addressed Mail product specification has been met.</a:t>
            </a:r>
          </a:p>
          <a:p>
            <a:pPr marL="0" indent="0">
              <a:spcAft>
                <a:spcPts val="1200"/>
              </a:spcAft>
              <a:buFont typeface="Arial"/>
              <a:buNone/>
            </a:pPr>
            <a:endParaRPr lang="en-GB" sz="1200" dirty="0"/>
          </a:p>
          <a:p>
            <a:pPr marL="0" indent="0">
              <a:spcAft>
                <a:spcPts val="1200"/>
              </a:spcAft>
              <a:buFont typeface="Arial"/>
              <a:buNone/>
            </a:pPr>
            <a:endParaRPr lang="en-GB" sz="1200" dirty="0"/>
          </a:p>
          <a:p>
            <a:pPr marL="0" indent="0">
              <a:spcAft>
                <a:spcPts val="1200"/>
              </a:spcAft>
              <a:buFont typeface="Arial"/>
              <a:buNone/>
            </a:pPr>
            <a:endParaRPr lang="en-GB" sz="1200" dirty="0"/>
          </a:p>
          <a:p>
            <a:pPr marL="0" indent="0">
              <a:spcAft>
                <a:spcPts val="1200"/>
              </a:spcAft>
              <a:buFont typeface="Arial"/>
              <a:buNone/>
            </a:pPr>
            <a:endParaRPr lang="en-GB" sz="1200" dirty="0"/>
          </a:p>
          <a:p>
            <a:pPr marL="0" indent="0">
              <a:spcAft>
                <a:spcPts val="1200"/>
              </a:spcAft>
              <a:buFont typeface="Arial"/>
              <a:buNone/>
            </a:pPr>
            <a:endParaRPr lang="en-GB" sz="1200" dirty="0"/>
          </a:p>
          <a:p>
            <a:pPr marL="0" indent="0" hangingPunct="0">
              <a:spcAft>
                <a:spcPts val="1200"/>
              </a:spcAft>
              <a:buFont typeface="Arial"/>
              <a:buNone/>
            </a:pPr>
            <a:endParaRPr lang="en-GB" sz="1200" dirty="0"/>
          </a:p>
        </p:txBody>
      </p:sp>
      <p:sp>
        <p:nvSpPr>
          <p:cNvPr id="21" name="Slide Number Placeholder 7">
            <a:extLst>
              <a:ext uri="{FF2B5EF4-FFF2-40B4-BE49-F238E27FC236}">
                <a16:creationId xmlns:a16="http://schemas.microsoft.com/office/drawing/2014/main" xmlns="" id="{6A99F6A8-D620-495B-A9C8-E01D55D66CB4}"/>
              </a:ext>
            </a:extLst>
          </p:cNvPr>
          <p:cNvSpPr txBox="1">
            <a:spLocks/>
          </p:cNvSpPr>
          <p:nvPr/>
        </p:nvSpPr>
        <p:spPr>
          <a:xfrm>
            <a:off x="8204302" y="5462403"/>
            <a:ext cx="502688" cy="304271"/>
          </a:xfrm>
          <a:prstGeom prst="rect">
            <a:avLst/>
          </a:prstGeom>
        </p:spPr>
        <p:txBody>
          <a:bodyPr vert="horz" lIns="81043" tIns="40522" rIns="81043" bIns="40522" rtlCol="0" anchor="ctr"/>
          <a:lstStyle>
            <a:defPPr>
              <a:defRPr lang="en-US"/>
            </a:defPPr>
            <a:lvl1pPr marL="0" algn="ctr" defTabSz="457200" rtl="0" eaLnBrk="1" latinLnBrk="0" hangingPunct="1">
              <a:defRPr sz="900" b="1" kern="1200">
                <a:solidFill>
                  <a:schemeClr val="bg1"/>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4EB0F2-648F-F340-8077-1363C8DB6354}" type="slidenum">
              <a:rPr lang="en-US" smtClean="0"/>
              <a:pPr/>
              <a:t>23</a:t>
            </a:fld>
            <a:endParaRPr lang="en-US" dirty="0"/>
          </a:p>
        </p:txBody>
      </p:sp>
      <p:sp>
        <p:nvSpPr>
          <p:cNvPr id="8" name="Slide Number Placeholder 7"/>
          <p:cNvSpPr>
            <a:spLocks noGrp="1"/>
          </p:cNvSpPr>
          <p:nvPr>
            <p:ph type="sldNum" sz="quarter" idx="4"/>
          </p:nvPr>
        </p:nvSpPr>
        <p:spPr/>
        <p:txBody>
          <a:bodyPr/>
          <a:lstStyle/>
          <a:p>
            <a:fld id="{A74EB0F2-648F-F340-8077-1363C8DB6354}" type="slidenum">
              <a:rPr lang="en-US" smtClean="0"/>
              <a:pPr/>
              <a:t>23</a:t>
            </a:fld>
            <a:endParaRPr lang="en-US" dirty="0"/>
          </a:p>
        </p:txBody>
      </p:sp>
      <p:sp>
        <p:nvSpPr>
          <p:cNvPr id="2" name="Text Placeholder 1"/>
          <p:cNvSpPr>
            <a:spLocks noGrp="1"/>
          </p:cNvSpPr>
          <p:nvPr>
            <p:ph type="body" sz="quarter" idx="14"/>
          </p:nvPr>
        </p:nvSpPr>
        <p:spPr>
          <a:xfrm>
            <a:off x="-32464" y="167716"/>
            <a:ext cx="5964755" cy="451167"/>
          </a:xfrm>
        </p:spPr>
        <p:txBody>
          <a:bodyPr/>
          <a:lstStyle/>
          <a:p>
            <a:r>
              <a:rPr lang="en-GB" dirty="0"/>
              <a:t>HOW TO ENSURE COMPLIANCE</a:t>
            </a:r>
          </a:p>
        </p:txBody>
      </p:sp>
      <p:sp>
        <p:nvSpPr>
          <p:cNvPr id="3" name="Content Placeholder 2"/>
          <p:cNvSpPr>
            <a:spLocks noGrp="1"/>
          </p:cNvSpPr>
          <p:nvPr>
            <p:ph type="body" sz="quarter" idx="15"/>
          </p:nvPr>
        </p:nvSpPr>
        <p:spPr>
          <a:xfrm>
            <a:off x="-32464" y="612658"/>
            <a:ext cx="3479781" cy="451167"/>
          </a:xfrm>
        </p:spPr>
        <p:txBody>
          <a:bodyPr/>
          <a:lstStyle/>
          <a:p>
            <a:r>
              <a:rPr lang="en-GB" dirty="0"/>
              <a:t>IN MORE DETAIL</a:t>
            </a:r>
          </a:p>
        </p:txBody>
      </p:sp>
    </p:spTree>
    <p:extLst>
      <p:ext uri="{BB962C8B-B14F-4D97-AF65-F5344CB8AC3E}">
        <p14:creationId xmlns:p14="http://schemas.microsoft.com/office/powerpoint/2010/main" val="748374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7">
            <a:extLst>
              <a:ext uri="{FF2B5EF4-FFF2-40B4-BE49-F238E27FC236}">
                <a16:creationId xmlns:a16="http://schemas.microsoft.com/office/drawing/2014/main" xmlns="" id="{6A99F6A8-D620-495B-A9C8-E01D55D66CB4}"/>
              </a:ext>
            </a:extLst>
          </p:cNvPr>
          <p:cNvSpPr txBox="1">
            <a:spLocks/>
          </p:cNvSpPr>
          <p:nvPr/>
        </p:nvSpPr>
        <p:spPr>
          <a:xfrm>
            <a:off x="8204302" y="5462403"/>
            <a:ext cx="502688" cy="304271"/>
          </a:xfrm>
          <a:prstGeom prst="rect">
            <a:avLst/>
          </a:prstGeom>
        </p:spPr>
        <p:txBody>
          <a:bodyPr vert="horz" lIns="81043" tIns="40522" rIns="81043" bIns="40522" rtlCol="0" anchor="ctr"/>
          <a:lstStyle>
            <a:defPPr>
              <a:defRPr lang="en-US"/>
            </a:defPPr>
            <a:lvl1pPr marL="0" algn="ctr" defTabSz="457200" rtl="0" eaLnBrk="1" latinLnBrk="0" hangingPunct="1">
              <a:defRPr sz="900" b="1" kern="1200">
                <a:solidFill>
                  <a:schemeClr val="bg1"/>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4EB0F2-648F-F340-8077-1363C8DB6354}" type="slidenum">
              <a:rPr lang="en-US" smtClean="0"/>
              <a:pPr/>
              <a:t>24</a:t>
            </a:fld>
            <a:endParaRPr lang="en-US" dirty="0"/>
          </a:p>
        </p:txBody>
      </p:sp>
      <p:sp>
        <p:nvSpPr>
          <p:cNvPr id="8" name="Slide Number Placeholder 7"/>
          <p:cNvSpPr>
            <a:spLocks noGrp="1"/>
          </p:cNvSpPr>
          <p:nvPr>
            <p:ph type="sldNum" sz="quarter" idx="4"/>
          </p:nvPr>
        </p:nvSpPr>
        <p:spPr/>
        <p:txBody>
          <a:bodyPr/>
          <a:lstStyle/>
          <a:p>
            <a:fld id="{A74EB0F2-648F-F340-8077-1363C8DB6354}" type="slidenum">
              <a:rPr lang="en-US" smtClean="0"/>
              <a:pPr/>
              <a:t>24</a:t>
            </a:fld>
            <a:endParaRPr lang="en-US" dirty="0"/>
          </a:p>
        </p:txBody>
      </p:sp>
      <p:sp>
        <p:nvSpPr>
          <p:cNvPr id="2" name="Text Placeholder 1"/>
          <p:cNvSpPr>
            <a:spLocks noGrp="1"/>
          </p:cNvSpPr>
          <p:nvPr>
            <p:ph type="body" sz="quarter" idx="14"/>
          </p:nvPr>
        </p:nvSpPr>
        <p:spPr>
          <a:xfrm>
            <a:off x="-32464" y="167716"/>
            <a:ext cx="5085733" cy="451167"/>
          </a:xfrm>
        </p:spPr>
        <p:txBody>
          <a:bodyPr/>
          <a:lstStyle/>
          <a:p>
            <a:r>
              <a:rPr lang="en-GB" dirty="0"/>
              <a:t>DECLARATION EXAMPLES</a:t>
            </a:r>
          </a:p>
        </p:txBody>
      </p:sp>
      <p:sp>
        <p:nvSpPr>
          <p:cNvPr id="6" name="Rectangle 2">
            <a:extLst>
              <a:ext uri="{FF2B5EF4-FFF2-40B4-BE49-F238E27FC236}">
                <a16:creationId xmlns:a16="http://schemas.microsoft.com/office/drawing/2014/main" xmlns="" id="{24CF00F4-9FF4-45B1-B864-072F3D9BD31A}"/>
              </a:ext>
            </a:extLst>
          </p:cNvPr>
          <p:cNvSpPr>
            <a:spLocks noChangeArrowheads="1"/>
          </p:cNvSpPr>
          <p:nvPr/>
        </p:nvSpPr>
        <p:spPr bwMode="auto">
          <a:xfrm>
            <a:off x="1607358" y="960727"/>
            <a:ext cx="59292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l"/>
                <a:tab pos="892175" algn="l"/>
              </a:tabLst>
            </a:pPr>
            <a:r>
              <a:rPr kumimoji="0" lang="en-GB" altLang="zh-TW" sz="1200" b="1" i="1" u="none" strike="noStrike" cap="none" normalizeH="0" baseline="0" dirty="0">
                <a:ln>
                  <a:noFill/>
                </a:ln>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Fig 1: Mailing Item bearing Declaration and return address on the front</a:t>
            </a:r>
            <a:endParaRPr kumimoji="0" lang="en-GB" altLang="zh-TW" sz="20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xmlns="" id="{CD98407A-21E4-4610-84E3-16D3BF674CFA}"/>
              </a:ext>
            </a:extLst>
          </p:cNvPr>
          <p:cNvSpPr>
            <a:spLocks noChangeArrowheads="1"/>
          </p:cNvSpPr>
          <p:nvPr/>
        </p:nvSpPr>
        <p:spPr bwMode="auto">
          <a:xfrm>
            <a:off x="1081268" y="3345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a:extLst>
              <a:ext uri="{FF2B5EF4-FFF2-40B4-BE49-F238E27FC236}">
                <a16:creationId xmlns:a16="http://schemas.microsoft.com/office/drawing/2014/main" xmlns="" id="{6DCC52F8-FB62-495A-B361-A1849C3A8B04}"/>
              </a:ext>
            </a:extLst>
          </p:cNvPr>
          <p:cNvSpPr>
            <a:spLocks noChangeArrowheads="1"/>
          </p:cNvSpPr>
          <p:nvPr/>
        </p:nvSpPr>
        <p:spPr bwMode="auto">
          <a:xfrm>
            <a:off x="5636703" y="3345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a:extLst>
              <a:ext uri="{FF2B5EF4-FFF2-40B4-BE49-F238E27FC236}">
                <a16:creationId xmlns:a16="http://schemas.microsoft.com/office/drawing/2014/main" xmlns="" id="{AF557A6D-65F2-4673-B88C-A4ABC6DF8558}"/>
              </a:ext>
            </a:extLst>
          </p:cNvPr>
          <p:cNvPicPr>
            <a:picLocks noChangeAspect="1"/>
          </p:cNvPicPr>
          <p:nvPr/>
        </p:nvPicPr>
        <p:blipFill>
          <a:blip r:embed="rId2"/>
          <a:stretch>
            <a:fillRect/>
          </a:stretch>
        </p:blipFill>
        <p:spPr>
          <a:xfrm>
            <a:off x="1614071" y="1208195"/>
            <a:ext cx="5915858" cy="4140000"/>
          </a:xfrm>
          <a:prstGeom prst="rect">
            <a:avLst/>
          </a:prstGeom>
        </p:spPr>
      </p:pic>
    </p:spTree>
    <p:extLst>
      <p:ext uri="{BB962C8B-B14F-4D97-AF65-F5344CB8AC3E}">
        <p14:creationId xmlns:p14="http://schemas.microsoft.com/office/powerpoint/2010/main" val="2426417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xmlns="" id="{437F30F7-CB3B-4A91-AB02-90B53B5EE1BF}"/>
              </a:ext>
            </a:extLst>
          </p:cNvPr>
          <p:cNvSpPr>
            <a:spLocks noChangeArrowheads="1"/>
          </p:cNvSpPr>
          <p:nvPr/>
        </p:nvSpPr>
        <p:spPr bwMode="auto">
          <a:xfrm>
            <a:off x="1807673" y="974051"/>
            <a:ext cx="55286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457200" algn="l"/>
                <a:tab pos="892175" algn="l"/>
              </a:tabLst>
            </a:pPr>
            <a:r>
              <a:rPr kumimoji="0" lang="en-GB" altLang="zh-TW" sz="1200" b="1" i="1" u="none" strike="noStrike" cap="none" normalizeH="0" baseline="0" dirty="0">
                <a:ln>
                  <a:noFill/>
                </a:ln>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Fig 2: Mailing Item bearing Declaration but no return address on the front</a:t>
            </a:r>
            <a:endParaRPr kumimoji="0" lang="en-GB" altLang="zh-TW" sz="700" b="0" i="0" u="none" strike="noStrike" cap="none" normalizeH="0" baseline="0" dirty="0">
              <a:ln>
                <a:noFill/>
              </a:ln>
              <a:solidFill>
                <a:schemeClr val="tx1"/>
              </a:solidFill>
              <a:effectLst/>
            </a:endParaRPr>
          </a:p>
        </p:txBody>
      </p:sp>
      <p:sp>
        <p:nvSpPr>
          <p:cNvPr id="21" name="Slide Number Placeholder 7">
            <a:extLst>
              <a:ext uri="{FF2B5EF4-FFF2-40B4-BE49-F238E27FC236}">
                <a16:creationId xmlns:a16="http://schemas.microsoft.com/office/drawing/2014/main" xmlns="" id="{6A99F6A8-D620-495B-A9C8-E01D55D66CB4}"/>
              </a:ext>
            </a:extLst>
          </p:cNvPr>
          <p:cNvSpPr txBox="1">
            <a:spLocks/>
          </p:cNvSpPr>
          <p:nvPr/>
        </p:nvSpPr>
        <p:spPr>
          <a:xfrm>
            <a:off x="8204302" y="5462403"/>
            <a:ext cx="502688" cy="304271"/>
          </a:xfrm>
          <a:prstGeom prst="rect">
            <a:avLst/>
          </a:prstGeom>
        </p:spPr>
        <p:txBody>
          <a:bodyPr vert="horz" lIns="81043" tIns="40522" rIns="81043" bIns="40522" rtlCol="0" anchor="ctr"/>
          <a:lstStyle>
            <a:defPPr>
              <a:defRPr lang="en-US"/>
            </a:defPPr>
            <a:lvl1pPr marL="0" algn="ctr" defTabSz="457200" rtl="0" eaLnBrk="1" latinLnBrk="0" hangingPunct="1">
              <a:defRPr sz="900" b="1" kern="1200">
                <a:solidFill>
                  <a:schemeClr val="bg1"/>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4EB0F2-648F-F340-8077-1363C8DB6354}" type="slidenum">
              <a:rPr lang="en-US" smtClean="0"/>
              <a:pPr/>
              <a:t>25</a:t>
            </a:fld>
            <a:endParaRPr lang="en-US" dirty="0"/>
          </a:p>
        </p:txBody>
      </p:sp>
      <p:sp>
        <p:nvSpPr>
          <p:cNvPr id="8" name="Slide Number Placeholder 7"/>
          <p:cNvSpPr>
            <a:spLocks noGrp="1"/>
          </p:cNvSpPr>
          <p:nvPr>
            <p:ph type="sldNum" sz="quarter" idx="4"/>
          </p:nvPr>
        </p:nvSpPr>
        <p:spPr/>
        <p:txBody>
          <a:bodyPr/>
          <a:lstStyle/>
          <a:p>
            <a:fld id="{A74EB0F2-648F-F340-8077-1363C8DB6354}" type="slidenum">
              <a:rPr lang="en-US" smtClean="0"/>
              <a:pPr/>
              <a:t>25</a:t>
            </a:fld>
            <a:endParaRPr lang="en-US" dirty="0"/>
          </a:p>
        </p:txBody>
      </p:sp>
      <p:sp>
        <p:nvSpPr>
          <p:cNvPr id="2" name="Text Placeholder 1"/>
          <p:cNvSpPr>
            <a:spLocks noGrp="1"/>
          </p:cNvSpPr>
          <p:nvPr>
            <p:ph type="body" sz="quarter" idx="14"/>
          </p:nvPr>
        </p:nvSpPr>
        <p:spPr>
          <a:xfrm>
            <a:off x="-32464" y="167716"/>
            <a:ext cx="5085733" cy="451167"/>
          </a:xfrm>
        </p:spPr>
        <p:txBody>
          <a:bodyPr/>
          <a:lstStyle/>
          <a:p>
            <a:r>
              <a:rPr lang="en-GB" dirty="0"/>
              <a:t>DECLARATION EXAMPLES</a:t>
            </a:r>
          </a:p>
        </p:txBody>
      </p:sp>
      <p:sp>
        <p:nvSpPr>
          <p:cNvPr id="7" name="Rectangle 3">
            <a:extLst>
              <a:ext uri="{FF2B5EF4-FFF2-40B4-BE49-F238E27FC236}">
                <a16:creationId xmlns:a16="http://schemas.microsoft.com/office/drawing/2014/main" xmlns="" id="{CD98407A-21E4-4610-84E3-16D3BF674CFA}"/>
              </a:ext>
            </a:extLst>
          </p:cNvPr>
          <p:cNvSpPr>
            <a:spLocks noChangeArrowheads="1"/>
          </p:cNvSpPr>
          <p:nvPr/>
        </p:nvSpPr>
        <p:spPr bwMode="auto">
          <a:xfrm>
            <a:off x="1081268" y="3345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a:extLst>
              <a:ext uri="{FF2B5EF4-FFF2-40B4-BE49-F238E27FC236}">
                <a16:creationId xmlns:a16="http://schemas.microsoft.com/office/drawing/2014/main" xmlns="" id="{6DCC52F8-FB62-495A-B361-A1849C3A8B04}"/>
              </a:ext>
            </a:extLst>
          </p:cNvPr>
          <p:cNvSpPr>
            <a:spLocks noChangeArrowheads="1"/>
          </p:cNvSpPr>
          <p:nvPr/>
        </p:nvSpPr>
        <p:spPr bwMode="auto">
          <a:xfrm>
            <a:off x="5636703" y="3345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8">
            <a:extLst>
              <a:ext uri="{FF2B5EF4-FFF2-40B4-BE49-F238E27FC236}">
                <a16:creationId xmlns:a16="http://schemas.microsoft.com/office/drawing/2014/main" xmlns="" id="{78C48AAB-0D0B-4600-8F35-A25FCCEA78D9}"/>
              </a:ext>
            </a:extLst>
          </p:cNvPr>
          <p:cNvSpPr>
            <a:spLocks noChangeArrowheads="1"/>
          </p:cNvSpPr>
          <p:nvPr/>
        </p:nvSpPr>
        <p:spPr bwMode="auto">
          <a:xfrm>
            <a:off x="496888" y="27790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TW"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C8A0ED8D-D11D-4F8C-B78C-9E785BEE99DE}"/>
              </a:ext>
            </a:extLst>
          </p:cNvPr>
          <p:cNvPicPr>
            <a:picLocks noChangeAspect="1"/>
          </p:cNvPicPr>
          <p:nvPr/>
        </p:nvPicPr>
        <p:blipFill>
          <a:blip r:embed="rId2"/>
          <a:stretch>
            <a:fillRect/>
          </a:stretch>
        </p:blipFill>
        <p:spPr>
          <a:xfrm>
            <a:off x="1614071" y="1209128"/>
            <a:ext cx="5915858" cy="4140000"/>
          </a:xfrm>
          <a:prstGeom prst="rect">
            <a:avLst/>
          </a:prstGeom>
        </p:spPr>
      </p:pic>
    </p:spTree>
    <p:extLst>
      <p:ext uri="{BB962C8B-B14F-4D97-AF65-F5344CB8AC3E}">
        <p14:creationId xmlns:p14="http://schemas.microsoft.com/office/powerpoint/2010/main" val="1871020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4577865-CB66-4D3C-8639-C621D472E9BB}"/>
              </a:ext>
            </a:extLst>
          </p:cNvPr>
          <p:cNvPicPr>
            <a:picLocks noChangeAspect="1"/>
          </p:cNvPicPr>
          <p:nvPr/>
        </p:nvPicPr>
        <p:blipFill>
          <a:blip r:embed="rId2"/>
          <a:stretch>
            <a:fillRect/>
          </a:stretch>
        </p:blipFill>
        <p:spPr>
          <a:xfrm>
            <a:off x="1687326" y="1190726"/>
            <a:ext cx="5915857" cy="4140000"/>
          </a:xfrm>
          <a:prstGeom prst="rect">
            <a:avLst/>
          </a:prstGeom>
        </p:spPr>
      </p:pic>
      <p:sp>
        <p:nvSpPr>
          <p:cNvPr id="21" name="Slide Number Placeholder 7">
            <a:extLst>
              <a:ext uri="{FF2B5EF4-FFF2-40B4-BE49-F238E27FC236}">
                <a16:creationId xmlns:a16="http://schemas.microsoft.com/office/drawing/2014/main" xmlns="" id="{6A99F6A8-D620-495B-A9C8-E01D55D66CB4}"/>
              </a:ext>
            </a:extLst>
          </p:cNvPr>
          <p:cNvSpPr txBox="1">
            <a:spLocks/>
          </p:cNvSpPr>
          <p:nvPr/>
        </p:nvSpPr>
        <p:spPr>
          <a:xfrm>
            <a:off x="8204302" y="5462403"/>
            <a:ext cx="502688" cy="304271"/>
          </a:xfrm>
          <a:prstGeom prst="rect">
            <a:avLst/>
          </a:prstGeom>
        </p:spPr>
        <p:txBody>
          <a:bodyPr vert="horz" lIns="81043" tIns="40522" rIns="81043" bIns="40522" rtlCol="0" anchor="ctr"/>
          <a:lstStyle>
            <a:defPPr>
              <a:defRPr lang="en-US"/>
            </a:defPPr>
            <a:lvl1pPr marL="0" algn="ctr" defTabSz="457200" rtl="0" eaLnBrk="1" latinLnBrk="0" hangingPunct="1">
              <a:defRPr sz="900" b="1" kern="1200">
                <a:solidFill>
                  <a:schemeClr val="bg1"/>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4EB0F2-648F-F340-8077-1363C8DB6354}" type="slidenum">
              <a:rPr lang="en-US" smtClean="0"/>
              <a:pPr/>
              <a:t>26</a:t>
            </a:fld>
            <a:endParaRPr lang="en-US" dirty="0"/>
          </a:p>
        </p:txBody>
      </p:sp>
      <p:sp>
        <p:nvSpPr>
          <p:cNvPr id="8" name="Slide Number Placeholder 7"/>
          <p:cNvSpPr>
            <a:spLocks noGrp="1"/>
          </p:cNvSpPr>
          <p:nvPr>
            <p:ph type="sldNum" sz="quarter" idx="4"/>
          </p:nvPr>
        </p:nvSpPr>
        <p:spPr/>
        <p:txBody>
          <a:bodyPr/>
          <a:lstStyle/>
          <a:p>
            <a:fld id="{A74EB0F2-648F-F340-8077-1363C8DB6354}" type="slidenum">
              <a:rPr lang="en-US" smtClean="0"/>
              <a:pPr/>
              <a:t>26</a:t>
            </a:fld>
            <a:endParaRPr lang="en-US" dirty="0"/>
          </a:p>
        </p:txBody>
      </p:sp>
      <p:sp>
        <p:nvSpPr>
          <p:cNvPr id="2" name="Text Placeholder 1"/>
          <p:cNvSpPr>
            <a:spLocks noGrp="1"/>
          </p:cNvSpPr>
          <p:nvPr>
            <p:ph type="body" sz="quarter" idx="14"/>
          </p:nvPr>
        </p:nvSpPr>
        <p:spPr>
          <a:xfrm>
            <a:off x="-32464" y="167716"/>
            <a:ext cx="5085733" cy="451167"/>
          </a:xfrm>
        </p:spPr>
        <p:txBody>
          <a:bodyPr/>
          <a:lstStyle/>
          <a:p>
            <a:r>
              <a:rPr lang="en-GB" dirty="0"/>
              <a:t>DECLARATION EXAMPLES</a:t>
            </a:r>
          </a:p>
        </p:txBody>
      </p:sp>
      <p:sp>
        <p:nvSpPr>
          <p:cNvPr id="7" name="Rectangle 3">
            <a:extLst>
              <a:ext uri="{FF2B5EF4-FFF2-40B4-BE49-F238E27FC236}">
                <a16:creationId xmlns:a16="http://schemas.microsoft.com/office/drawing/2014/main" xmlns="" id="{CD98407A-21E4-4610-84E3-16D3BF674CFA}"/>
              </a:ext>
            </a:extLst>
          </p:cNvPr>
          <p:cNvSpPr>
            <a:spLocks noChangeArrowheads="1"/>
          </p:cNvSpPr>
          <p:nvPr/>
        </p:nvSpPr>
        <p:spPr bwMode="auto">
          <a:xfrm>
            <a:off x="1081268" y="3345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6">
            <a:extLst>
              <a:ext uri="{FF2B5EF4-FFF2-40B4-BE49-F238E27FC236}">
                <a16:creationId xmlns:a16="http://schemas.microsoft.com/office/drawing/2014/main" xmlns="" id="{6DCC52F8-FB62-495A-B361-A1849C3A8B04}"/>
              </a:ext>
            </a:extLst>
          </p:cNvPr>
          <p:cNvSpPr>
            <a:spLocks noChangeArrowheads="1"/>
          </p:cNvSpPr>
          <p:nvPr/>
        </p:nvSpPr>
        <p:spPr bwMode="auto">
          <a:xfrm>
            <a:off x="5636703" y="3345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9">
            <a:extLst>
              <a:ext uri="{FF2B5EF4-FFF2-40B4-BE49-F238E27FC236}">
                <a16:creationId xmlns:a16="http://schemas.microsoft.com/office/drawing/2014/main" xmlns="" id="{0803E932-A5B3-457B-8E5E-75A803B75FC9}"/>
              </a:ext>
            </a:extLst>
          </p:cNvPr>
          <p:cNvSpPr>
            <a:spLocks noChangeArrowheads="1"/>
          </p:cNvSpPr>
          <p:nvPr/>
        </p:nvSpPr>
        <p:spPr bwMode="auto">
          <a:xfrm>
            <a:off x="961041" y="952197"/>
            <a:ext cx="73684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921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92175" algn="l"/>
              </a:tabLst>
            </a:pPr>
            <a:r>
              <a:rPr kumimoji="0" lang="en-GB" altLang="zh-TW" sz="1200" b="1" i="1" u="none" strike="noStrike" cap="none" normalizeH="0" baseline="0" dirty="0">
                <a:ln>
                  <a:noFill/>
                </a:ln>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Fig 3: </a:t>
            </a:r>
            <a:r>
              <a:rPr kumimoji="0" lang="en-GB" altLang="zh-TW" sz="1200" b="0" i="0" u="none" strike="noStrike" cap="none" normalizeH="0" baseline="0" dirty="0">
                <a:ln>
                  <a:noFill/>
                </a:ln>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 </a:t>
            </a:r>
            <a:r>
              <a:rPr kumimoji="0" lang="en-GB" altLang="zh-TW" sz="1200" b="1" i="1" u="none" strike="noStrike" cap="none" normalizeH="0" baseline="0" dirty="0">
                <a:ln>
                  <a:noFill/>
                </a:ln>
                <a:solidFill>
                  <a:schemeClr val="tx1"/>
                </a:solidFill>
                <a:effectLst/>
                <a:latin typeface="Arial" panose="020B0604020202020204" pitchFamily="34" charset="0"/>
                <a:ea typeface="Microsoft JhengHei" panose="020B0604030504040204" pitchFamily="34" charset="-120"/>
                <a:cs typeface="Arial" panose="020B0604020202020204" pitchFamily="34" charset="0"/>
              </a:rPr>
              <a:t>For postcards only, the Declaration location can be placed in either of the positions shown </a:t>
            </a:r>
            <a:endParaRPr kumimoji="0" lang="en-GB" altLang="zh-TW"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148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469334"/>
            <a:ext cx="2705622" cy="1147251"/>
            <a:chOff x="-2922" y="2283088"/>
            <a:chExt cx="931214" cy="1274723"/>
          </a:xfrm>
        </p:grpSpPr>
        <p:sp>
          <p:nvSpPr>
            <p:cNvPr id="11" name="Rectangle 10"/>
            <p:cNvSpPr/>
            <p:nvPr/>
          </p:nvSpPr>
          <p:spPr>
            <a:xfrm>
              <a:off x="-2922" y="2283088"/>
              <a:ext cx="931214" cy="183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3" name="Rectangle 12"/>
            <p:cNvSpPr/>
            <p:nvPr/>
          </p:nvSpPr>
          <p:spPr>
            <a:xfrm>
              <a:off x="-2922" y="2464926"/>
              <a:ext cx="931214" cy="183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4" name="Rectangle 13"/>
            <p:cNvSpPr/>
            <p:nvPr/>
          </p:nvSpPr>
          <p:spPr>
            <a:xfrm>
              <a:off x="-2922" y="2646764"/>
              <a:ext cx="931214" cy="1836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5" name="Rectangle 14"/>
            <p:cNvSpPr/>
            <p:nvPr/>
          </p:nvSpPr>
          <p:spPr>
            <a:xfrm>
              <a:off x="-2922" y="2828602"/>
              <a:ext cx="931214" cy="183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6" name="Rectangle 15"/>
            <p:cNvSpPr/>
            <p:nvPr/>
          </p:nvSpPr>
          <p:spPr>
            <a:xfrm>
              <a:off x="-2922" y="3010440"/>
              <a:ext cx="931214" cy="183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7" name="Rectangle 16"/>
            <p:cNvSpPr/>
            <p:nvPr/>
          </p:nvSpPr>
          <p:spPr>
            <a:xfrm>
              <a:off x="-2922" y="3192278"/>
              <a:ext cx="931214" cy="18369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8" name="Rectangle 17"/>
            <p:cNvSpPr/>
            <p:nvPr/>
          </p:nvSpPr>
          <p:spPr>
            <a:xfrm>
              <a:off x="-2922" y="3374116"/>
              <a:ext cx="931214" cy="1836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grpSp>
      <p:sp>
        <p:nvSpPr>
          <p:cNvPr id="5" name="Slide Number Placeholder 4"/>
          <p:cNvSpPr>
            <a:spLocks noGrp="1"/>
          </p:cNvSpPr>
          <p:nvPr>
            <p:ph type="sldNum" sz="quarter" idx="4294967295"/>
          </p:nvPr>
        </p:nvSpPr>
        <p:spPr>
          <a:xfrm>
            <a:off x="8204302" y="5462403"/>
            <a:ext cx="502688" cy="304271"/>
          </a:xfrm>
          <a:prstGeom prst="rect">
            <a:avLst/>
          </a:prstGeom>
        </p:spPr>
        <p:txBody>
          <a:bodyPr vert="horz" lIns="81043" tIns="40522" rIns="81043" bIns="40522" rtlCol="0" anchor="ctr"/>
          <a:lstStyle/>
          <a:p>
            <a:pPr algn="ctr"/>
            <a:fld id="{07AE5A85-834C-45C6-B70E-D6BB045069BC}" type="slidenum">
              <a:rPr lang="en-US" sz="900" b="1">
                <a:solidFill>
                  <a:schemeClr val="bg1"/>
                </a:solidFill>
                <a:latin typeface="Arial"/>
              </a:rPr>
              <a:pPr algn="ctr"/>
              <a:t>3</a:t>
            </a:fld>
            <a:endParaRPr lang="en-US" sz="900" b="1" dirty="0">
              <a:solidFill>
                <a:schemeClr val="bg1"/>
              </a:solidFill>
              <a:latin typeface="Arial"/>
            </a:endParaRPr>
          </a:p>
        </p:txBody>
      </p:sp>
      <p:grpSp>
        <p:nvGrpSpPr>
          <p:cNvPr id="20" name="Group 19"/>
          <p:cNvGrpSpPr/>
          <p:nvPr/>
        </p:nvGrpSpPr>
        <p:grpSpPr>
          <a:xfrm>
            <a:off x="6488482" y="2469334"/>
            <a:ext cx="2655518" cy="1147251"/>
            <a:chOff x="-2922" y="2283088"/>
            <a:chExt cx="931214" cy="1274723"/>
          </a:xfrm>
        </p:grpSpPr>
        <p:sp>
          <p:nvSpPr>
            <p:cNvPr id="21" name="Rectangle 20"/>
            <p:cNvSpPr/>
            <p:nvPr/>
          </p:nvSpPr>
          <p:spPr>
            <a:xfrm>
              <a:off x="-2922" y="2283088"/>
              <a:ext cx="931214" cy="183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22" name="Rectangle 21"/>
            <p:cNvSpPr/>
            <p:nvPr/>
          </p:nvSpPr>
          <p:spPr>
            <a:xfrm>
              <a:off x="-2922" y="2464926"/>
              <a:ext cx="931214" cy="183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3" name="Rectangle 22"/>
            <p:cNvSpPr/>
            <p:nvPr/>
          </p:nvSpPr>
          <p:spPr>
            <a:xfrm>
              <a:off x="-2922" y="2646764"/>
              <a:ext cx="931214" cy="1836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4" name="Rectangle 23"/>
            <p:cNvSpPr/>
            <p:nvPr/>
          </p:nvSpPr>
          <p:spPr>
            <a:xfrm>
              <a:off x="-2922" y="2828602"/>
              <a:ext cx="931214" cy="183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5" name="Rectangle 24"/>
            <p:cNvSpPr/>
            <p:nvPr/>
          </p:nvSpPr>
          <p:spPr>
            <a:xfrm>
              <a:off x="-2922" y="3010440"/>
              <a:ext cx="931214" cy="183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6" name="Rectangle 25"/>
            <p:cNvSpPr/>
            <p:nvPr/>
          </p:nvSpPr>
          <p:spPr>
            <a:xfrm>
              <a:off x="-2922" y="3192278"/>
              <a:ext cx="931214" cy="18369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7" name="Rectangle 26"/>
            <p:cNvSpPr/>
            <p:nvPr/>
          </p:nvSpPr>
          <p:spPr>
            <a:xfrm>
              <a:off x="-2922" y="3374116"/>
              <a:ext cx="931214" cy="1836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grpSp>
      <p:sp>
        <p:nvSpPr>
          <p:cNvPr id="9" name="Oval 8"/>
          <p:cNvSpPr/>
          <p:nvPr/>
        </p:nvSpPr>
        <p:spPr>
          <a:xfrm>
            <a:off x="2554940" y="941293"/>
            <a:ext cx="4189035" cy="418903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a:latin typeface="Arial Black" panose="020B0A04020102020204" pitchFamily="34" charset="0"/>
              </a:rPr>
              <a:t>WHAT IS PARTIALLY ADDRESSED?</a:t>
            </a:r>
          </a:p>
        </p:txBody>
      </p:sp>
    </p:spTree>
    <p:extLst>
      <p:ext uri="{BB962C8B-B14F-4D97-AF65-F5344CB8AC3E}">
        <p14:creationId xmlns:p14="http://schemas.microsoft.com/office/powerpoint/2010/main" val="10108290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448" y="167716"/>
            <a:ext cx="6554341" cy="461665"/>
          </a:xfrm>
        </p:spPr>
        <p:txBody>
          <a:bodyPr/>
          <a:lstStyle/>
          <a:p>
            <a:r>
              <a:rPr lang="en-GB" sz="2400" dirty="0"/>
              <a:t>WHAT IS PARTIALLY ADDRESSED?</a:t>
            </a:r>
          </a:p>
        </p:txBody>
      </p:sp>
      <p:sp>
        <p:nvSpPr>
          <p:cNvPr id="5" name="AutoShape 2" descr="Image result for front of envelope"/>
          <p:cNvSpPr>
            <a:spLocks noChangeAspect="1" noChangeArrowheads="1"/>
          </p:cNvSpPr>
          <p:nvPr/>
        </p:nvSpPr>
        <p:spPr bwMode="auto">
          <a:xfrm>
            <a:off x="155575" y="-120386"/>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ront of envelope"/>
          <p:cNvSpPr>
            <a:spLocks noChangeAspect="1" noChangeArrowheads="1"/>
          </p:cNvSpPr>
          <p:nvPr/>
        </p:nvSpPr>
        <p:spPr bwMode="auto">
          <a:xfrm>
            <a:off x="307975" y="6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Text Placeholder 5"/>
          <p:cNvSpPr>
            <a:spLocks noGrp="1"/>
          </p:cNvSpPr>
          <p:nvPr>
            <p:ph type="body" sz="quarter" idx="4294967295"/>
          </p:nvPr>
        </p:nvSpPr>
        <p:spPr>
          <a:xfrm>
            <a:off x="4355977" y="1933718"/>
            <a:ext cx="4339341" cy="2955781"/>
          </a:xfrm>
          <a:prstGeom prst="rect">
            <a:avLst/>
          </a:prstGeom>
          <a:noFill/>
        </p:spPr>
        <p:txBody>
          <a:bodyPr anchor="ctr"/>
          <a:lstStyle/>
          <a:p>
            <a:pPr>
              <a:spcBef>
                <a:spcPts val="600"/>
              </a:spcBef>
              <a:spcAft>
                <a:spcPts val="600"/>
              </a:spcAft>
              <a:buClr>
                <a:schemeClr val="accent1"/>
              </a:buClr>
              <a:buFont typeface="Wingdings" panose="05000000000000000000" pitchFamily="2" charset="2"/>
              <a:buChar char="§"/>
            </a:pPr>
            <a:r>
              <a:rPr lang="en-GB" sz="1400" dirty="0"/>
              <a:t>Partially Addressed enables acquisition without the use of personal data, by </a:t>
            </a:r>
            <a:r>
              <a:rPr lang="en-GB" sz="1400" b="1" dirty="0"/>
              <a:t>targeting households using geo-demographics </a:t>
            </a:r>
            <a:r>
              <a:rPr lang="en-GB" sz="1400" dirty="0"/>
              <a:t>at postcode level (c.15 households)</a:t>
            </a:r>
            <a:r>
              <a:rPr lang="en-GB" sz="1400" b="1" dirty="0"/>
              <a:t>.</a:t>
            </a:r>
          </a:p>
          <a:p>
            <a:pPr>
              <a:spcBef>
                <a:spcPts val="600"/>
              </a:spcBef>
              <a:spcAft>
                <a:spcPts val="600"/>
              </a:spcAft>
              <a:buClr>
                <a:schemeClr val="accent1"/>
              </a:buClr>
              <a:buFont typeface="Wingdings" panose="05000000000000000000" pitchFamily="2" charset="2"/>
              <a:buChar char="§"/>
            </a:pPr>
            <a:r>
              <a:rPr lang="en-US" sz="1400" b="1" dirty="0"/>
              <a:t>Existing customers are removed</a:t>
            </a:r>
            <a:r>
              <a:rPr lang="en-US" sz="1400" dirty="0"/>
              <a:t>, so you are not wasting your budget or sending them acquisition material when they are already one of your customers.</a:t>
            </a:r>
            <a:endParaRPr lang="en-US" sz="1400" b="1" dirty="0"/>
          </a:p>
          <a:p>
            <a:pPr>
              <a:spcBef>
                <a:spcPts val="600"/>
              </a:spcBef>
              <a:spcAft>
                <a:spcPts val="600"/>
              </a:spcAft>
              <a:buClr>
                <a:schemeClr val="accent1"/>
              </a:buClr>
              <a:buFont typeface="Wingdings" panose="05000000000000000000" pitchFamily="2" charset="2"/>
              <a:buChar char="§"/>
            </a:pPr>
            <a:r>
              <a:rPr lang="en-US" sz="1400" dirty="0"/>
              <a:t>It </a:t>
            </a:r>
            <a:r>
              <a:rPr lang="en-US" sz="1400" b="1" dirty="0"/>
              <a:t>contains no personal information about the recipient</a:t>
            </a:r>
            <a:r>
              <a:rPr lang="en-US" sz="1400" dirty="0"/>
              <a:t>. The mailings will be partially addressed to the ‘occupant’ or to ‘holiday lover’, whatever you want to choose.</a:t>
            </a:r>
            <a:endParaRPr lang="en-US" sz="1600"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2093" t="20512" r="17907" b="39744"/>
          <a:stretch/>
        </p:blipFill>
        <p:spPr bwMode="auto">
          <a:xfrm>
            <a:off x="840837" y="2224044"/>
            <a:ext cx="3178759" cy="164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87625" y="2876303"/>
            <a:ext cx="1034119" cy="15630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GB" sz="800" dirty="0">
                <a:solidFill>
                  <a:schemeClr val="tx1"/>
                </a:solidFill>
              </a:rPr>
              <a:t>Collective Name</a:t>
            </a:r>
          </a:p>
        </p:txBody>
      </p:sp>
      <p:sp>
        <p:nvSpPr>
          <p:cNvPr id="12" name="TextBox 11"/>
          <p:cNvSpPr txBox="1"/>
          <p:nvPr/>
        </p:nvSpPr>
        <p:spPr>
          <a:xfrm>
            <a:off x="860715" y="4191009"/>
            <a:ext cx="3139001" cy="307777"/>
          </a:xfrm>
          <a:prstGeom prst="rect">
            <a:avLst/>
          </a:prstGeom>
          <a:noFill/>
          <a:ln>
            <a:solidFill>
              <a:schemeClr val="accent1"/>
            </a:solidFill>
          </a:ln>
        </p:spPr>
        <p:txBody>
          <a:bodyPr wrap="none" rtlCol="0">
            <a:spAutoFit/>
          </a:bodyPr>
          <a:lstStyle/>
          <a:p>
            <a:r>
              <a:rPr lang="en-GB" sz="1400" dirty="0">
                <a:latin typeface="Arial" panose="020B0604020202020204" pitchFamily="34" charset="0"/>
                <a:cs typeface="Arial" panose="020B0604020202020204" pitchFamily="34" charset="0"/>
              </a:rPr>
              <a:t>Campaign specific stand-in for name</a:t>
            </a:r>
          </a:p>
        </p:txBody>
      </p:sp>
      <p:cxnSp>
        <p:nvCxnSpPr>
          <p:cNvPr id="14" name="Straight Connector 13"/>
          <p:cNvCxnSpPr>
            <a:cxnSpLocks/>
            <a:stCxn id="12" idx="0"/>
            <a:endCxn id="8" idx="2"/>
          </p:cNvCxnSpPr>
          <p:nvPr/>
        </p:nvCxnSpPr>
        <p:spPr>
          <a:xfrm flipH="1" flipV="1">
            <a:off x="1704685" y="3032611"/>
            <a:ext cx="725531" cy="1158398"/>
          </a:xfrm>
          <a:prstGeom prst="line">
            <a:avLst/>
          </a:prstGeom>
          <a:noFill/>
          <a:ln>
            <a:solidFill>
              <a:schemeClr val="accent1"/>
            </a:solidFill>
          </a:ln>
        </p:spPr>
      </p:cxnSp>
      <p:sp>
        <p:nvSpPr>
          <p:cNvPr id="3" name="Rectangle 2"/>
          <p:cNvSpPr/>
          <p:nvPr/>
        </p:nvSpPr>
        <p:spPr>
          <a:xfrm>
            <a:off x="507650" y="1057921"/>
            <a:ext cx="8340068" cy="830997"/>
          </a:xfrm>
          <a:prstGeom prst="rect">
            <a:avLst/>
          </a:prstGeom>
        </p:spPr>
        <p:txBody>
          <a:bodyPr wrap="square">
            <a:spAutoFit/>
          </a:bodyPr>
          <a:lstStyle/>
          <a:p>
            <a:r>
              <a:rPr lang="en-GB" sz="1600" b="1" dirty="0"/>
              <a:t>Partially Addressed Mail is a standard addressed advertising mail product that identifies customers using sophisticated targeting options without the use of personalised data.</a:t>
            </a:r>
          </a:p>
        </p:txBody>
      </p:sp>
      <p:sp>
        <p:nvSpPr>
          <p:cNvPr id="9" name="Slide Number Placeholder 8"/>
          <p:cNvSpPr>
            <a:spLocks noGrp="1"/>
          </p:cNvSpPr>
          <p:nvPr>
            <p:ph type="sldNum" sz="quarter" idx="4"/>
          </p:nvPr>
        </p:nvSpPr>
        <p:spPr/>
        <p:txBody>
          <a:bodyPr/>
          <a:lstStyle/>
          <a:p>
            <a:fld id="{A74EB0F2-648F-F340-8077-1363C8DB6354}" type="slidenum">
              <a:rPr lang="en-US" smtClean="0"/>
              <a:pPr/>
              <a:t>4</a:t>
            </a:fld>
            <a:endParaRPr lang="en-US" dirty="0"/>
          </a:p>
        </p:txBody>
      </p:sp>
    </p:spTree>
    <p:extLst>
      <p:ext uri="{BB962C8B-B14F-4D97-AF65-F5344CB8AC3E}">
        <p14:creationId xmlns:p14="http://schemas.microsoft.com/office/powerpoint/2010/main" val="98703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574742" y="2936668"/>
            <a:ext cx="5724000" cy="1080000"/>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77813"/>
            <a:r>
              <a:rPr lang="en-US" sz="1600" dirty="0">
                <a:solidFill>
                  <a:schemeClr val="tx1"/>
                </a:solidFill>
              </a:rPr>
              <a:t>You are allowed to target postcodes using household profiles and you can analyse existing customers in order to target similar types of people.</a:t>
            </a:r>
          </a:p>
        </p:txBody>
      </p:sp>
      <p:sp>
        <p:nvSpPr>
          <p:cNvPr id="39" name="Rectangle 38"/>
          <p:cNvSpPr/>
          <p:nvPr/>
        </p:nvSpPr>
        <p:spPr>
          <a:xfrm>
            <a:off x="1588592" y="1603233"/>
            <a:ext cx="5724000" cy="1080000"/>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77813"/>
            <a:r>
              <a:rPr lang="en-US" sz="1600" dirty="0">
                <a:solidFill>
                  <a:schemeClr val="tx1"/>
                </a:solidFill>
              </a:rPr>
              <a:t>Door drop targeting identifies groups of households rather than individuals and therefore doesn’t contain personal data about the recipient. </a:t>
            </a:r>
          </a:p>
        </p:txBody>
      </p:sp>
      <p:sp>
        <p:nvSpPr>
          <p:cNvPr id="3" name="Text Placeholder 2"/>
          <p:cNvSpPr>
            <a:spLocks noGrp="1"/>
          </p:cNvSpPr>
          <p:nvPr>
            <p:ph type="body" sz="quarter" idx="14"/>
          </p:nvPr>
        </p:nvSpPr>
        <p:spPr>
          <a:xfrm>
            <a:off x="1" y="167715"/>
            <a:ext cx="4756604" cy="451167"/>
          </a:xfrm>
        </p:spPr>
        <p:txBody>
          <a:bodyPr/>
          <a:lstStyle/>
          <a:p>
            <a:r>
              <a:rPr lang="en-US" sz="2400" dirty="0"/>
              <a:t>CONSUMER TARGETING</a:t>
            </a:r>
          </a:p>
        </p:txBody>
      </p:sp>
      <p:grpSp>
        <p:nvGrpSpPr>
          <p:cNvPr id="5" name="Group 4"/>
          <p:cNvGrpSpPr/>
          <p:nvPr/>
        </p:nvGrpSpPr>
        <p:grpSpPr>
          <a:xfrm>
            <a:off x="178432" y="2848918"/>
            <a:ext cx="1634132" cy="1704366"/>
            <a:chOff x="3961137" y="2379725"/>
            <a:chExt cx="1507120" cy="1571897"/>
          </a:xfrm>
        </p:grpSpPr>
        <p:grpSp>
          <p:nvGrpSpPr>
            <p:cNvPr id="6" name="Group 5"/>
            <p:cNvGrpSpPr/>
            <p:nvPr/>
          </p:nvGrpSpPr>
          <p:grpSpPr>
            <a:xfrm>
              <a:off x="4331119" y="2379725"/>
              <a:ext cx="1137138" cy="1137138"/>
              <a:chOff x="7039535" y="838241"/>
              <a:chExt cx="1137138" cy="1137138"/>
            </a:xfrm>
          </p:grpSpPr>
          <p:sp>
            <p:nvSpPr>
              <p:cNvPr id="12" name="Oval 11"/>
              <p:cNvSpPr/>
              <p:nvPr/>
            </p:nvSpPr>
            <p:spPr>
              <a:xfrm>
                <a:off x="7039535" y="838241"/>
                <a:ext cx="1137138" cy="1137138"/>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7154696" y="953402"/>
                <a:ext cx="906816" cy="9068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7249723" y="1049151"/>
                <a:ext cx="715318" cy="715318"/>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7366971" y="1166399"/>
                <a:ext cx="480822" cy="4808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7455811" y="1255239"/>
                <a:ext cx="303142" cy="30314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3961137" y="2660284"/>
              <a:ext cx="727634" cy="1291338"/>
              <a:chOff x="5736884" y="709273"/>
              <a:chExt cx="1153752" cy="2047574"/>
            </a:xfrm>
          </p:grpSpPr>
          <p:sp>
            <p:nvSpPr>
              <p:cNvPr id="8" name="Right Triangle 14"/>
              <p:cNvSpPr/>
              <p:nvPr/>
            </p:nvSpPr>
            <p:spPr>
              <a:xfrm rot="2051849">
                <a:off x="5736884" y="709273"/>
                <a:ext cx="1079575" cy="1835804"/>
              </a:xfrm>
              <a:custGeom>
                <a:avLst/>
                <a:gdLst>
                  <a:gd name="connsiteX0" fmla="*/ 0 w 289112"/>
                  <a:gd name="connsiteY0" fmla="*/ 1606191 h 1606191"/>
                  <a:gd name="connsiteX1" fmla="*/ 0 w 289112"/>
                  <a:gd name="connsiteY1" fmla="*/ 0 h 1606191"/>
                  <a:gd name="connsiteX2" fmla="*/ 289112 w 289112"/>
                  <a:gd name="connsiteY2" fmla="*/ 1606191 h 1606191"/>
                  <a:gd name="connsiteX3" fmla="*/ 0 w 289112"/>
                  <a:gd name="connsiteY3" fmla="*/ 1606191 h 1606191"/>
                  <a:gd name="connsiteX0" fmla="*/ 0 w 1067532"/>
                  <a:gd name="connsiteY0" fmla="*/ 1728705 h 1728705"/>
                  <a:gd name="connsiteX1" fmla="*/ 778420 w 1067532"/>
                  <a:gd name="connsiteY1" fmla="*/ 0 h 1728705"/>
                  <a:gd name="connsiteX2" fmla="*/ 1067532 w 1067532"/>
                  <a:gd name="connsiteY2" fmla="*/ 1606191 h 1728705"/>
                  <a:gd name="connsiteX3" fmla="*/ 0 w 1067532"/>
                  <a:gd name="connsiteY3" fmla="*/ 1728705 h 1728705"/>
                  <a:gd name="connsiteX0" fmla="*/ 0 w 1067532"/>
                  <a:gd name="connsiteY0" fmla="*/ 1690337 h 1690337"/>
                  <a:gd name="connsiteX1" fmla="*/ 446818 w 1067532"/>
                  <a:gd name="connsiteY1" fmla="*/ 0 h 1690337"/>
                  <a:gd name="connsiteX2" fmla="*/ 1067532 w 1067532"/>
                  <a:gd name="connsiteY2" fmla="*/ 1567823 h 1690337"/>
                  <a:gd name="connsiteX3" fmla="*/ 0 w 1067532"/>
                  <a:gd name="connsiteY3" fmla="*/ 1690337 h 1690337"/>
                  <a:gd name="connsiteX0" fmla="*/ 0 w 446818"/>
                  <a:gd name="connsiteY0" fmla="*/ 1690337 h 2043969"/>
                  <a:gd name="connsiteX1" fmla="*/ 446818 w 446818"/>
                  <a:gd name="connsiteY1" fmla="*/ 0 h 2043969"/>
                  <a:gd name="connsiteX2" fmla="*/ 366838 w 446818"/>
                  <a:gd name="connsiteY2" fmla="*/ 2043969 h 2043969"/>
                  <a:gd name="connsiteX3" fmla="*/ 0 w 446818"/>
                  <a:gd name="connsiteY3" fmla="*/ 1690337 h 2043969"/>
                  <a:gd name="connsiteX0" fmla="*/ 0 w 567809"/>
                  <a:gd name="connsiteY0" fmla="*/ 1690337 h 1690337"/>
                  <a:gd name="connsiteX1" fmla="*/ 446818 w 567809"/>
                  <a:gd name="connsiteY1" fmla="*/ 0 h 1690337"/>
                  <a:gd name="connsiteX2" fmla="*/ 567809 w 567809"/>
                  <a:gd name="connsiteY2" fmla="*/ 1574113 h 1690337"/>
                  <a:gd name="connsiteX3" fmla="*/ 0 w 567809"/>
                  <a:gd name="connsiteY3" fmla="*/ 1690337 h 1690337"/>
                  <a:gd name="connsiteX0" fmla="*/ 0 w 553336"/>
                  <a:gd name="connsiteY0" fmla="*/ 1639858 h 1639858"/>
                  <a:gd name="connsiteX1" fmla="*/ 432345 w 553336"/>
                  <a:gd name="connsiteY1" fmla="*/ 0 h 1639858"/>
                  <a:gd name="connsiteX2" fmla="*/ 553336 w 553336"/>
                  <a:gd name="connsiteY2" fmla="*/ 1574113 h 1639858"/>
                  <a:gd name="connsiteX3" fmla="*/ 0 w 553336"/>
                  <a:gd name="connsiteY3" fmla="*/ 1639858 h 1639858"/>
                  <a:gd name="connsiteX0" fmla="*/ 0 w 569804"/>
                  <a:gd name="connsiteY0" fmla="*/ 1675437 h 1675437"/>
                  <a:gd name="connsiteX1" fmla="*/ 448813 w 569804"/>
                  <a:gd name="connsiteY1" fmla="*/ 0 h 1675437"/>
                  <a:gd name="connsiteX2" fmla="*/ 569804 w 569804"/>
                  <a:gd name="connsiteY2" fmla="*/ 1574113 h 1675437"/>
                  <a:gd name="connsiteX3" fmla="*/ 0 w 569804"/>
                  <a:gd name="connsiteY3" fmla="*/ 1675437 h 1675437"/>
                  <a:gd name="connsiteX0" fmla="*/ 0 w 1295748"/>
                  <a:gd name="connsiteY0" fmla="*/ 1852638 h 1852638"/>
                  <a:gd name="connsiteX1" fmla="*/ 1295748 w 1295748"/>
                  <a:gd name="connsiteY1" fmla="*/ 0 h 1852638"/>
                  <a:gd name="connsiteX2" fmla="*/ 569804 w 1295748"/>
                  <a:gd name="connsiteY2" fmla="*/ 1751314 h 1852638"/>
                  <a:gd name="connsiteX3" fmla="*/ 0 w 1295748"/>
                  <a:gd name="connsiteY3" fmla="*/ 1852638 h 1852638"/>
                  <a:gd name="connsiteX0" fmla="*/ 0 w 984822"/>
                  <a:gd name="connsiteY0" fmla="*/ 1795804 h 1795804"/>
                  <a:gd name="connsiteX1" fmla="*/ 984822 w 984822"/>
                  <a:gd name="connsiteY1" fmla="*/ 0 h 1795804"/>
                  <a:gd name="connsiteX2" fmla="*/ 258878 w 984822"/>
                  <a:gd name="connsiteY2" fmla="*/ 1751314 h 1795804"/>
                  <a:gd name="connsiteX3" fmla="*/ 0 w 984822"/>
                  <a:gd name="connsiteY3" fmla="*/ 1795804 h 1795804"/>
                  <a:gd name="connsiteX0" fmla="*/ 0 w 1079575"/>
                  <a:gd name="connsiteY0" fmla="*/ 1835804 h 1835804"/>
                  <a:gd name="connsiteX1" fmla="*/ 1079575 w 1079575"/>
                  <a:gd name="connsiteY1" fmla="*/ 0 h 1835804"/>
                  <a:gd name="connsiteX2" fmla="*/ 353631 w 1079575"/>
                  <a:gd name="connsiteY2" fmla="*/ 1751314 h 1835804"/>
                  <a:gd name="connsiteX3" fmla="*/ 0 w 1079575"/>
                  <a:gd name="connsiteY3" fmla="*/ 1835804 h 1835804"/>
                </a:gdLst>
                <a:ahLst/>
                <a:cxnLst>
                  <a:cxn ang="0">
                    <a:pos x="connsiteX0" y="connsiteY0"/>
                  </a:cxn>
                  <a:cxn ang="0">
                    <a:pos x="connsiteX1" y="connsiteY1"/>
                  </a:cxn>
                  <a:cxn ang="0">
                    <a:pos x="connsiteX2" y="connsiteY2"/>
                  </a:cxn>
                  <a:cxn ang="0">
                    <a:pos x="connsiteX3" y="connsiteY3"/>
                  </a:cxn>
                </a:cxnLst>
                <a:rect l="l" t="t" r="r" b="b"/>
                <a:pathLst>
                  <a:path w="1079575" h="1835804">
                    <a:moveTo>
                      <a:pt x="0" y="1835804"/>
                    </a:moveTo>
                    <a:lnTo>
                      <a:pt x="1079575" y="0"/>
                    </a:lnTo>
                    <a:lnTo>
                      <a:pt x="353631" y="1751314"/>
                    </a:lnTo>
                    <a:lnTo>
                      <a:pt x="0" y="1835804"/>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14"/>
              <p:cNvSpPr/>
              <p:nvPr/>
            </p:nvSpPr>
            <p:spPr>
              <a:xfrm rot="2051849">
                <a:off x="6026710" y="811970"/>
                <a:ext cx="709472" cy="1944877"/>
              </a:xfrm>
              <a:custGeom>
                <a:avLst/>
                <a:gdLst>
                  <a:gd name="connsiteX0" fmla="*/ 0 w 289112"/>
                  <a:gd name="connsiteY0" fmla="*/ 1606191 h 1606191"/>
                  <a:gd name="connsiteX1" fmla="*/ 0 w 289112"/>
                  <a:gd name="connsiteY1" fmla="*/ 0 h 1606191"/>
                  <a:gd name="connsiteX2" fmla="*/ 289112 w 289112"/>
                  <a:gd name="connsiteY2" fmla="*/ 1606191 h 1606191"/>
                  <a:gd name="connsiteX3" fmla="*/ 0 w 289112"/>
                  <a:gd name="connsiteY3" fmla="*/ 1606191 h 1606191"/>
                  <a:gd name="connsiteX0" fmla="*/ 0 w 1067532"/>
                  <a:gd name="connsiteY0" fmla="*/ 1728705 h 1728705"/>
                  <a:gd name="connsiteX1" fmla="*/ 778420 w 1067532"/>
                  <a:gd name="connsiteY1" fmla="*/ 0 h 1728705"/>
                  <a:gd name="connsiteX2" fmla="*/ 1067532 w 1067532"/>
                  <a:gd name="connsiteY2" fmla="*/ 1606191 h 1728705"/>
                  <a:gd name="connsiteX3" fmla="*/ 0 w 1067532"/>
                  <a:gd name="connsiteY3" fmla="*/ 1728705 h 1728705"/>
                  <a:gd name="connsiteX0" fmla="*/ 0 w 1067532"/>
                  <a:gd name="connsiteY0" fmla="*/ 1690337 h 1690337"/>
                  <a:gd name="connsiteX1" fmla="*/ 446818 w 1067532"/>
                  <a:gd name="connsiteY1" fmla="*/ 0 h 1690337"/>
                  <a:gd name="connsiteX2" fmla="*/ 1067532 w 1067532"/>
                  <a:gd name="connsiteY2" fmla="*/ 1567823 h 1690337"/>
                  <a:gd name="connsiteX3" fmla="*/ 0 w 1067532"/>
                  <a:gd name="connsiteY3" fmla="*/ 1690337 h 1690337"/>
                  <a:gd name="connsiteX0" fmla="*/ 0 w 446818"/>
                  <a:gd name="connsiteY0" fmla="*/ 1690337 h 2043969"/>
                  <a:gd name="connsiteX1" fmla="*/ 446818 w 446818"/>
                  <a:gd name="connsiteY1" fmla="*/ 0 h 2043969"/>
                  <a:gd name="connsiteX2" fmla="*/ 366838 w 446818"/>
                  <a:gd name="connsiteY2" fmla="*/ 2043969 h 2043969"/>
                  <a:gd name="connsiteX3" fmla="*/ 0 w 446818"/>
                  <a:gd name="connsiteY3" fmla="*/ 1690337 h 2043969"/>
                  <a:gd name="connsiteX0" fmla="*/ 0 w 567809"/>
                  <a:gd name="connsiteY0" fmla="*/ 1690337 h 1690337"/>
                  <a:gd name="connsiteX1" fmla="*/ 446818 w 567809"/>
                  <a:gd name="connsiteY1" fmla="*/ 0 h 1690337"/>
                  <a:gd name="connsiteX2" fmla="*/ 567809 w 567809"/>
                  <a:gd name="connsiteY2" fmla="*/ 1574113 h 1690337"/>
                  <a:gd name="connsiteX3" fmla="*/ 0 w 567809"/>
                  <a:gd name="connsiteY3" fmla="*/ 1690337 h 1690337"/>
                  <a:gd name="connsiteX0" fmla="*/ 0 w 553336"/>
                  <a:gd name="connsiteY0" fmla="*/ 1639858 h 1639858"/>
                  <a:gd name="connsiteX1" fmla="*/ 432345 w 553336"/>
                  <a:gd name="connsiteY1" fmla="*/ 0 h 1639858"/>
                  <a:gd name="connsiteX2" fmla="*/ 553336 w 553336"/>
                  <a:gd name="connsiteY2" fmla="*/ 1574113 h 1639858"/>
                  <a:gd name="connsiteX3" fmla="*/ 0 w 553336"/>
                  <a:gd name="connsiteY3" fmla="*/ 1639858 h 1639858"/>
                  <a:gd name="connsiteX0" fmla="*/ 0 w 569804"/>
                  <a:gd name="connsiteY0" fmla="*/ 1675437 h 1675437"/>
                  <a:gd name="connsiteX1" fmla="*/ 448813 w 569804"/>
                  <a:gd name="connsiteY1" fmla="*/ 0 h 1675437"/>
                  <a:gd name="connsiteX2" fmla="*/ 569804 w 569804"/>
                  <a:gd name="connsiteY2" fmla="*/ 1574113 h 1675437"/>
                  <a:gd name="connsiteX3" fmla="*/ 0 w 569804"/>
                  <a:gd name="connsiteY3" fmla="*/ 1675437 h 1675437"/>
                  <a:gd name="connsiteX0" fmla="*/ 0 w 1295748"/>
                  <a:gd name="connsiteY0" fmla="*/ 1852638 h 1852638"/>
                  <a:gd name="connsiteX1" fmla="*/ 1295748 w 1295748"/>
                  <a:gd name="connsiteY1" fmla="*/ 0 h 1852638"/>
                  <a:gd name="connsiteX2" fmla="*/ 569804 w 1295748"/>
                  <a:gd name="connsiteY2" fmla="*/ 1751314 h 1852638"/>
                  <a:gd name="connsiteX3" fmla="*/ 0 w 1295748"/>
                  <a:gd name="connsiteY3" fmla="*/ 1852638 h 1852638"/>
                  <a:gd name="connsiteX0" fmla="*/ 0 w 984822"/>
                  <a:gd name="connsiteY0" fmla="*/ 1795804 h 1795804"/>
                  <a:gd name="connsiteX1" fmla="*/ 984822 w 984822"/>
                  <a:gd name="connsiteY1" fmla="*/ 0 h 1795804"/>
                  <a:gd name="connsiteX2" fmla="*/ 258878 w 984822"/>
                  <a:gd name="connsiteY2" fmla="*/ 1751314 h 1795804"/>
                  <a:gd name="connsiteX3" fmla="*/ 0 w 984822"/>
                  <a:gd name="connsiteY3" fmla="*/ 1795804 h 1795804"/>
                  <a:gd name="connsiteX0" fmla="*/ 0 w 1079575"/>
                  <a:gd name="connsiteY0" fmla="*/ 1835804 h 1835804"/>
                  <a:gd name="connsiteX1" fmla="*/ 1079575 w 1079575"/>
                  <a:gd name="connsiteY1" fmla="*/ 0 h 1835804"/>
                  <a:gd name="connsiteX2" fmla="*/ 353631 w 1079575"/>
                  <a:gd name="connsiteY2" fmla="*/ 1751314 h 1835804"/>
                  <a:gd name="connsiteX3" fmla="*/ 0 w 1079575"/>
                  <a:gd name="connsiteY3" fmla="*/ 1835804 h 1835804"/>
                  <a:gd name="connsiteX0" fmla="*/ 458886 w 812517"/>
                  <a:gd name="connsiteY0" fmla="*/ 2042230 h 2042230"/>
                  <a:gd name="connsiteX1" fmla="*/ 0 w 812517"/>
                  <a:gd name="connsiteY1" fmla="*/ 0 h 2042230"/>
                  <a:gd name="connsiteX2" fmla="*/ 812517 w 812517"/>
                  <a:gd name="connsiteY2" fmla="*/ 1957740 h 2042230"/>
                  <a:gd name="connsiteX3" fmla="*/ 458886 w 812517"/>
                  <a:gd name="connsiteY3" fmla="*/ 2042230 h 2042230"/>
                  <a:gd name="connsiteX0" fmla="*/ 0 w 1501957"/>
                  <a:gd name="connsiteY0" fmla="*/ 1668242 h 1957740"/>
                  <a:gd name="connsiteX1" fmla="*/ 689440 w 1501957"/>
                  <a:gd name="connsiteY1" fmla="*/ 0 h 1957740"/>
                  <a:gd name="connsiteX2" fmla="*/ 1501957 w 1501957"/>
                  <a:gd name="connsiteY2" fmla="*/ 1957740 h 1957740"/>
                  <a:gd name="connsiteX3" fmla="*/ 0 w 1501957"/>
                  <a:gd name="connsiteY3" fmla="*/ 1668242 h 1957740"/>
                  <a:gd name="connsiteX0" fmla="*/ 0 w 689440"/>
                  <a:gd name="connsiteY0" fmla="*/ 1668242 h 1890620"/>
                  <a:gd name="connsiteX1" fmla="*/ 689440 w 689440"/>
                  <a:gd name="connsiteY1" fmla="*/ 0 h 1890620"/>
                  <a:gd name="connsiteX2" fmla="*/ 236998 w 689440"/>
                  <a:gd name="connsiteY2" fmla="*/ 1890620 h 1890620"/>
                  <a:gd name="connsiteX3" fmla="*/ 0 w 689440"/>
                  <a:gd name="connsiteY3" fmla="*/ 1668242 h 1890620"/>
                  <a:gd name="connsiteX0" fmla="*/ 0 w 709472"/>
                  <a:gd name="connsiteY0" fmla="*/ 1722499 h 1944877"/>
                  <a:gd name="connsiteX1" fmla="*/ 709472 w 709472"/>
                  <a:gd name="connsiteY1" fmla="*/ 0 h 1944877"/>
                  <a:gd name="connsiteX2" fmla="*/ 236998 w 709472"/>
                  <a:gd name="connsiteY2" fmla="*/ 1944877 h 1944877"/>
                  <a:gd name="connsiteX3" fmla="*/ 0 w 709472"/>
                  <a:gd name="connsiteY3" fmla="*/ 1722499 h 1944877"/>
                </a:gdLst>
                <a:ahLst/>
                <a:cxnLst>
                  <a:cxn ang="0">
                    <a:pos x="connsiteX0" y="connsiteY0"/>
                  </a:cxn>
                  <a:cxn ang="0">
                    <a:pos x="connsiteX1" y="connsiteY1"/>
                  </a:cxn>
                  <a:cxn ang="0">
                    <a:pos x="connsiteX2" y="connsiteY2"/>
                  </a:cxn>
                  <a:cxn ang="0">
                    <a:pos x="connsiteX3" y="connsiteY3"/>
                  </a:cxn>
                </a:cxnLst>
                <a:rect l="l" t="t" r="r" b="b"/>
                <a:pathLst>
                  <a:path w="709472" h="1944877">
                    <a:moveTo>
                      <a:pt x="0" y="1722499"/>
                    </a:moveTo>
                    <a:lnTo>
                      <a:pt x="709472" y="0"/>
                    </a:lnTo>
                    <a:lnTo>
                      <a:pt x="236998" y="1944877"/>
                    </a:lnTo>
                    <a:lnTo>
                      <a:pt x="0" y="1722499"/>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14"/>
              <p:cNvSpPr/>
              <p:nvPr/>
            </p:nvSpPr>
            <p:spPr>
              <a:xfrm rot="13394124">
                <a:off x="5963598" y="1892376"/>
                <a:ext cx="207133" cy="798885"/>
              </a:xfrm>
              <a:custGeom>
                <a:avLst/>
                <a:gdLst>
                  <a:gd name="connsiteX0" fmla="*/ 0 w 289112"/>
                  <a:gd name="connsiteY0" fmla="*/ 1606191 h 1606191"/>
                  <a:gd name="connsiteX1" fmla="*/ 0 w 289112"/>
                  <a:gd name="connsiteY1" fmla="*/ 0 h 1606191"/>
                  <a:gd name="connsiteX2" fmla="*/ 289112 w 289112"/>
                  <a:gd name="connsiteY2" fmla="*/ 1606191 h 1606191"/>
                  <a:gd name="connsiteX3" fmla="*/ 0 w 289112"/>
                  <a:gd name="connsiteY3" fmla="*/ 1606191 h 1606191"/>
                  <a:gd name="connsiteX0" fmla="*/ 0 w 1067532"/>
                  <a:gd name="connsiteY0" fmla="*/ 1728705 h 1728705"/>
                  <a:gd name="connsiteX1" fmla="*/ 778420 w 1067532"/>
                  <a:gd name="connsiteY1" fmla="*/ 0 h 1728705"/>
                  <a:gd name="connsiteX2" fmla="*/ 1067532 w 1067532"/>
                  <a:gd name="connsiteY2" fmla="*/ 1606191 h 1728705"/>
                  <a:gd name="connsiteX3" fmla="*/ 0 w 1067532"/>
                  <a:gd name="connsiteY3" fmla="*/ 1728705 h 1728705"/>
                  <a:gd name="connsiteX0" fmla="*/ 0 w 1067532"/>
                  <a:gd name="connsiteY0" fmla="*/ 1690337 h 1690337"/>
                  <a:gd name="connsiteX1" fmla="*/ 446818 w 1067532"/>
                  <a:gd name="connsiteY1" fmla="*/ 0 h 1690337"/>
                  <a:gd name="connsiteX2" fmla="*/ 1067532 w 1067532"/>
                  <a:gd name="connsiteY2" fmla="*/ 1567823 h 1690337"/>
                  <a:gd name="connsiteX3" fmla="*/ 0 w 1067532"/>
                  <a:gd name="connsiteY3" fmla="*/ 1690337 h 1690337"/>
                  <a:gd name="connsiteX0" fmla="*/ 0 w 446818"/>
                  <a:gd name="connsiteY0" fmla="*/ 1690337 h 2043969"/>
                  <a:gd name="connsiteX1" fmla="*/ 446818 w 446818"/>
                  <a:gd name="connsiteY1" fmla="*/ 0 h 2043969"/>
                  <a:gd name="connsiteX2" fmla="*/ 366838 w 446818"/>
                  <a:gd name="connsiteY2" fmla="*/ 2043969 h 2043969"/>
                  <a:gd name="connsiteX3" fmla="*/ 0 w 446818"/>
                  <a:gd name="connsiteY3" fmla="*/ 1690337 h 2043969"/>
                  <a:gd name="connsiteX0" fmla="*/ 0 w 567809"/>
                  <a:gd name="connsiteY0" fmla="*/ 1690337 h 1690337"/>
                  <a:gd name="connsiteX1" fmla="*/ 446818 w 567809"/>
                  <a:gd name="connsiteY1" fmla="*/ 0 h 1690337"/>
                  <a:gd name="connsiteX2" fmla="*/ 567809 w 567809"/>
                  <a:gd name="connsiteY2" fmla="*/ 1574113 h 1690337"/>
                  <a:gd name="connsiteX3" fmla="*/ 0 w 567809"/>
                  <a:gd name="connsiteY3" fmla="*/ 1690337 h 1690337"/>
                  <a:gd name="connsiteX0" fmla="*/ 0 w 553336"/>
                  <a:gd name="connsiteY0" fmla="*/ 1639858 h 1639858"/>
                  <a:gd name="connsiteX1" fmla="*/ 432345 w 553336"/>
                  <a:gd name="connsiteY1" fmla="*/ 0 h 1639858"/>
                  <a:gd name="connsiteX2" fmla="*/ 553336 w 553336"/>
                  <a:gd name="connsiteY2" fmla="*/ 1574113 h 1639858"/>
                  <a:gd name="connsiteX3" fmla="*/ 0 w 553336"/>
                  <a:gd name="connsiteY3" fmla="*/ 1639858 h 1639858"/>
                  <a:gd name="connsiteX0" fmla="*/ 0 w 569804"/>
                  <a:gd name="connsiteY0" fmla="*/ 1675437 h 1675437"/>
                  <a:gd name="connsiteX1" fmla="*/ 448813 w 569804"/>
                  <a:gd name="connsiteY1" fmla="*/ 0 h 1675437"/>
                  <a:gd name="connsiteX2" fmla="*/ 569804 w 569804"/>
                  <a:gd name="connsiteY2" fmla="*/ 1574113 h 1675437"/>
                  <a:gd name="connsiteX3" fmla="*/ 0 w 569804"/>
                  <a:gd name="connsiteY3" fmla="*/ 1675437 h 1675437"/>
                  <a:gd name="connsiteX0" fmla="*/ 0 w 1389281"/>
                  <a:gd name="connsiteY0" fmla="*/ 1941366 h 1941366"/>
                  <a:gd name="connsiteX1" fmla="*/ 1389281 w 1389281"/>
                  <a:gd name="connsiteY1" fmla="*/ 0 h 1941366"/>
                  <a:gd name="connsiteX2" fmla="*/ 569804 w 1389281"/>
                  <a:gd name="connsiteY2" fmla="*/ 1840042 h 1941366"/>
                  <a:gd name="connsiteX3" fmla="*/ 0 w 1389281"/>
                  <a:gd name="connsiteY3" fmla="*/ 1941366 h 1941366"/>
                  <a:gd name="connsiteX0" fmla="*/ 0 w 1412432"/>
                  <a:gd name="connsiteY0" fmla="*/ 1941366 h 1941366"/>
                  <a:gd name="connsiteX1" fmla="*/ 1389281 w 1412432"/>
                  <a:gd name="connsiteY1" fmla="*/ 0 h 1941366"/>
                  <a:gd name="connsiteX2" fmla="*/ 1412432 w 1412432"/>
                  <a:gd name="connsiteY2" fmla="*/ 272571 h 1941366"/>
                  <a:gd name="connsiteX3" fmla="*/ 0 w 1412432"/>
                  <a:gd name="connsiteY3" fmla="*/ 1941366 h 1941366"/>
                  <a:gd name="connsiteX0" fmla="*/ 0 w 306676"/>
                  <a:gd name="connsiteY0" fmla="*/ 15751 h 272571"/>
                  <a:gd name="connsiteX1" fmla="*/ 283525 w 306676"/>
                  <a:gd name="connsiteY1" fmla="*/ 0 h 272571"/>
                  <a:gd name="connsiteX2" fmla="*/ 306676 w 306676"/>
                  <a:gd name="connsiteY2" fmla="*/ 272571 h 272571"/>
                  <a:gd name="connsiteX3" fmla="*/ 0 w 306676"/>
                  <a:gd name="connsiteY3" fmla="*/ 15751 h 272571"/>
                  <a:gd name="connsiteX0" fmla="*/ 0 w 207133"/>
                  <a:gd name="connsiteY0" fmla="*/ 798885 h 798885"/>
                  <a:gd name="connsiteX1" fmla="*/ 183982 w 207133"/>
                  <a:gd name="connsiteY1" fmla="*/ 0 h 798885"/>
                  <a:gd name="connsiteX2" fmla="*/ 207133 w 207133"/>
                  <a:gd name="connsiteY2" fmla="*/ 272571 h 798885"/>
                  <a:gd name="connsiteX3" fmla="*/ 0 w 207133"/>
                  <a:gd name="connsiteY3" fmla="*/ 798885 h 798885"/>
                </a:gdLst>
                <a:ahLst/>
                <a:cxnLst>
                  <a:cxn ang="0">
                    <a:pos x="connsiteX0" y="connsiteY0"/>
                  </a:cxn>
                  <a:cxn ang="0">
                    <a:pos x="connsiteX1" y="connsiteY1"/>
                  </a:cxn>
                  <a:cxn ang="0">
                    <a:pos x="connsiteX2" y="connsiteY2"/>
                  </a:cxn>
                  <a:cxn ang="0">
                    <a:pos x="connsiteX3" y="connsiteY3"/>
                  </a:cxn>
                </a:cxnLst>
                <a:rect l="l" t="t" r="r" b="b"/>
                <a:pathLst>
                  <a:path w="207133" h="798885">
                    <a:moveTo>
                      <a:pt x="0" y="798885"/>
                    </a:moveTo>
                    <a:lnTo>
                      <a:pt x="183982" y="0"/>
                    </a:lnTo>
                    <a:lnTo>
                      <a:pt x="207133" y="272571"/>
                    </a:lnTo>
                    <a:lnTo>
                      <a:pt x="0" y="798885"/>
                    </a:ln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4"/>
              <p:cNvSpPr/>
              <p:nvPr/>
            </p:nvSpPr>
            <p:spPr>
              <a:xfrm rot="2051849">
                <a:off x="6320832" y="946690"/>
                <a:ext cx="569804" cy="1675437"/>
              </a:xfrm>
              <a:custGeom>
                <a:avLst/>
                <a:gdLst>
                  <a:gd name="connsiteX0" fmla="*/ 0 w 289112"/>
                  <a:gd name="connsiteY0" fmla="*/ 1606191 h 1606191"/>
                  <a:gd name="connsiteX1" fmla="*/ 0 w 289112"/>
                  <a:gd name="connsiteY1" fmla="*/ 0 h 1606191"/>
                  <a:gd name="connsiteX2" fmla="*/ 289112 w 289112"/>
                  <a:gd name="connsiteY2" fmla="*/ 1606191 h 1606191"/>
                  <a:gd name="connsiteX3" fmla="*/ 0 w 289112"/>
                  <a:gd name="connsiteY3" fmla="*/ 1606191 h 1606191"/>
                  <a:gd name="connsiteX0" fmla="*/ 0 w 1067532"/>
                  <a:gd name="connsiteY0" fmla="*/ 1728705 h 1728705"/>
                  <a:gd name="connsiteX1" fmla="*/ 778420 w 1067532"/>
                  <a:gd name="connsiteY1" fmla="*/ 0 h 1728705"/>
                  <a:gd name="connsiteX2" fmla="*/ 1067532 w 1067532"/>
                  <a:gd name="connsiteY2" fmla="*/ 1606191 h 1728705"/>
                  <a:gd name="connsiteX3" fmla="*/ 0 w 1067532"/>
                  <a:gd name="connsiteY3" fmla="*/ 1728705 h 1728705"/>
                  <a:gd name="connsiteX0" fmla="*/ 0 w 1067532"/>
                  <a:gd name="connsiteY0" fmla="*/ 1690337 h 1690337"/>
                  <a:gd name="connsiteX1" fmla="*/ 446818 w 1067532"/>
                  <a:gd name="connsiteY1" fmla="*/ 0 h 1690337"/>
                  <a:gd name="connsiteX2" fmla="*/ 1067532 w 1067532"/>
                  <a:gd name="connsiteY2" fmla="*/ 1567823 h 1690337"/>
                  <a:gd name="connsiteX3" fmla="*/ 0 w 1067532"/>
                  <a:gd name="connsiteY3" fmla="*/ 1690337 h 1690337"/>
                  <a:gd name="connsiteX0" fmla="*/ 0 w 446818"/>
                  <a:gd name="connsiteY0" fmla="*/ 1690337 h 2043969"/>
                  <a:gd name="connsiteX1" fmla="*/ 446818 w 446818"/>
                  <a:gd name="connsiteY1" fmla="*/ 0 h 2043969"/>
                  <a:gd name="connsiteX2" fmla="*/ 366838 w 446818"/>
                  <a:gd name="connsiteY2" fmla="*/ 2043969 h 2043969"/>
                  <a:gd name="connsiteX3" fmla="*/ 0 w 446818"/>
                  <a:gd name="connsiteY3" fmla="*/ 1690337 h 2043969"/>
                  <a:gd name="connsiteX0" fmla="*/ 0 w 567809"/>
                  <a:gd name="connsiteY0" fmla="*/ 1690337 h 1690337"/>
                  <a:gd name="connsiteX1" fmla="*/ 446818 w 567809"/>
                  <a:gd name="connsiteY1" fmla="*/ 0 h 1690337"/>
                  <a:gd name="connsiteX2" fmla="*/ 567809 w 567809"/>
                  <a:gd name="connsiteY2" fmla="*/ 1574113 h 1690337"/>
                  <a:gd name="connsiteX3" fmla="*/ 0 w 567809"/>
                  <a:gd name="connsiteY3" fmla="*/ 1690337 h 1690337"/>
                  <a:gd name="connsiteX0" fmla="*/ 0 w 553336"/>
                  <a:gd name="connsiteY0" fmla="*/ 1639858 h 1639858"/>
                  <a:gd name="connsiteX1" fmla="*/ 432345 w 553336"/>
                  <a:gd name="connsiteY1" fmla="*/ 0 h 1639858"/>
                  <a:gd name="connsiteX2" fmla="*/ 553336 w 553336"/>
                  <a:gd name="connsiteY2" fmla="*/ 1574113 h 1639858"/>
                  <a:gd name="connsiteX3" fmla="*/ 0 w 553336"/>
                  <a:gd name="connsiteY3" fmla="*/ 1639858 h 1639858"/>
                  <a:gd name="connsiteX0" fmla="*/ 0 w 569804"/>
                  <a:gd name="connsiteY0" fmla="*/ 1675437 h 1675437"/>
                  <a:gd name="connsiteX1" fmla="*/ 448813 w 569804"/>
                  <a:gd name="connsiteY1" fmla="*/ 0 h 1675437"/>
                  <a:gd name="connsiteX2" fmla="*/ 569804 w 569804"/>
                  <a:gd name="connsiteY2" fmla="*/ 1574113 h 1675437"/>
                  <a:gd name="connsiteX3" fmla="*/ 0 w 569804"/>
                  <a:gd name="connsiteY3" fmla="*/ 1675437 h 1675437"/>
                </a:gdLst>
                <a:ahLst/>
                <a:cxnLst>
                  <a:cxn ang="0">
                    <a:pos x="connsiteX0" y="connsiteY0"/>
                  </a:cxn>
                  <a:cxn ang="0">
                    <a:pos x="connsiteX1" y="connsiteY1"/>
                  </a:cxn>
                  <a:cxn ang="0">
                    <a:pos x="connsiteX2" y="connsiteY2"/>
                  </a:cxn>
                  <a:cxn ang="0">
                    <a:pos x="connsiteX3" y="connsiteY3"/>
                  </a:cxn>
                </a:cxnLst>
                <a:rect l="l" t="t" r="r" b="b"/>
                <a:pathLst>
                  <a:path w="569804" h="1675437">
                    <a:moveTo>
                      <a:pt x="0" y="1675437"/>
                    </a:moveTo>
                    <a:lnTo>
                      <a:pt x="448813" y="0"/>
                    </a:lnTo>
                    <a:lnTo>
                      <a:pt x="569804" y="1574113"/>
                    </a:lnTo>
                    <a:lnTo>
                      <a:pt x="0" y="1675437"/>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7" name="Group 16"/>
          <p:cNvGrpSpPr/>
          <p:nvPr/>
        </p:nvGrpSpPr>
        <p:grpSpPr>
          <a:xfrm>
            <a:off x="794697" y="1475460"/>
            <a:ext cx="1043270" cy="1335546"/>
            <a:chOff x="3420918" y="2334818"/>
            <a:chExt cx="992254" cy="1270238"/>
          </a:xfrm>
        </p:grpSpPr>
        <p:pic>
          <p:nvPicPr>
            <p:cNvPr id="18" name="Picture 17"/>
            <p:cNvPicPr>
              <a:picLocks noChangeAspect="1"/>
            </p:cNvPicPr>
            <p:nvPr/>
          </p:nvPicPr>
          <p:blipFill>
            <a:blip r:embed="rId3"/>
            <a:stretch>
              <a:fillRect/>
            </a:stretch>
          </p:blipFill>
          <p:spPr>
            <a:xfrm>
              <a:off x="3420918" y="2334818"/>
              <a:ext cx="992254" cy="1270238"/>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l="50362" r="1"/>
            <a:stretch/>
          </p:blipFill>
          <p:spPr>
            <a:xfrm>
              <a:off x="3920637" y="2334818"/>
              <a:ext cx="492535" cy="1270238"/>
            </a:xfrm>
            <a:prstGeom prst="rect">
              <a:avLst/>
            </a:prstGeom>
          </p:spPr>
        </p:pic>
        <p:grpSp>
          <p:nvGrpSpPr>
            <p:cNvPr id="20" name="Group 19"/>
            <p:cNvGrpSpPr/>
            <p:nvPr/>
          </p:nvGrpSpPr>
          <p:grpSpPr>
            <a:xfrm>
              <a:off x="3630988" y="2859644"/>
              <a:ext cx="579255" cy="574335"/>
              <a:chOff x="4967371" y="3552824"/>
              <a:chExt cx="579255" cy="574335"/>
            </a:xfrm>
            <a:solidFill>
              <a:schemeClr val="accent6"/>
            </a:solidFill>
          </p:grpSpPr>
          <p:sp>
            <p:nvSpPr>
              <p:cNvPr id="22" name="5-Point Star 21"/>
              <p:cNvSpPr>
                <a:spLocks noChangeAspect="1"/>
              </p:cNvSpPr>
              <p:nvPr/>
            </p:nvSpPr>
            <p:spPr>
              <a:xfrm>
                <a:off x="5211998" y="3552824"/>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5-Point Star 22"/>
              <p:cNvSpPr>
                <a:spLocks noChangeAspect="1"/>
              </p:cNvSpPr>
              <p:nvPr/>
            </p:nvSpPr>
            <p:spPr>
              <a:xfrm>
                <a:off x="5456626" y="379505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5-Point Star 23"/>
              <p:cNvSpPr>
                <a:spLocks noChangeAspect="1"/>
              </p:cNvSpPr>
              <p:nvPr/>
            </p:nvSpPr>
            <p:spPr>
              <a:xfrm>
                <a:off x="4967371" y="379505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5-Point Star 24"/>
              <p:cNvSpPr>
                <a:spLocks noChangeAspect="1"/>
              </p:cNvSpPr>
              <p:nvPr/>
            </p:nvSpPr>
            <p:spPr>
              <a:xfrm>
                <a:off x="5211998" y="403715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5-Point Star 25"/>
              <p:cNvSpPr>
                <a:spLocks noChangeAspect="1"/>
              </p:cNvSpPr>
              <p:nvPr/>
            </p:nvSpPr>
            <p:spPr>
              <a:xfrm>
                <a:off x="4999718" y="3668283"/>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5-Point Star 26"/>
              <p:cNvSpPr>
                <a:spLocks noChangeAspect="1"/>
              </p:cNvSpPr>
              <p:nvPr/>
            </p:nvSpPr>
            <p:spPr>
              <a:xfrm>
                <a:off x="5090786" y="358277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5-Point Star 27"/>
              <p:cNvSpPr>
                <a:spLocks noChangeAspect="1"/>
              </p:cNvSpPr>
              <p:nvPr/>
            </p:nvSpPr>
            <p:spPr>
              <a:xfrm flipH="1">
                <a:off x="5424279" y="3668283"/>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5-Point Star 28"/>
              <p:cNvSpPr>
                <a:spLocks noChangeAspect="1"/>
              </p:cNvSpPr>
              <p:nvPr/>
            </p:nvSpPr>
            <p:spPr>
              <a:xfrm flipH="1">
                <a:off x="5335233" y="3582779"/>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5-Point Star 29"/>
              <p:cNvSpPr>
                <a:spLocks noChangeAspect="1"/>
              </p:cNvSpPr>
              <p:nvPr/>
            </p:nvSpPr>
            <p:spPr>
              <a:xfrm flipH="1">
                <a:off x="5424279" y="3912797"/>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5-Point Star 30"/>
              <p:cNvSpPr>
                <a:spLocks noChangeAspect="1"/>
              </p:cNvSpPr>
              <p:nvPr/>
            </p:nvSpPr>
            <p:spPr>
              <a:xfrm flipH="1">
                <a:off x="5335233" y="3999436"/>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5-Point Star 31"/>
              <p:cNvSpPr>
                <a:spLocks noChangeAspect="1"/>
              </p:cNvSpPr>
              <p:nvPr/>
            </p:nvSpPr>
            <p:spPr>
              <a:xfrm>
                <a:off x="5090786" y="3999436"/>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5-Point Star 32"/>
              <p:cNvSpPr>
                <a:spLocks noChangeAspect="1"/>
              </p:cNvSpPr>
              <p:nvPr/>
            </p:nvSpPr>
            <p:spPr>
              <a:xfrm>
                <a:off x="4999718" y="3917220"/>
                <a:ext cx="90000" cy="9000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1312" y="2482919"/>
              <a:ext cx="787400" cy="495300"/>
            </a:xfrm>
            <a:prstGeom prst="rect">
              <a:avLst/>
            </a:prstGeom>
          </p:spPr>
        </p:pic>
      </p:grpSp>
      <p:sp>
        <p:nvSpPr>
          <p:cNvPr id="41" name="Rectangle 40"/>
          <p:cNvSpPr/>
          <p:nvPr/>
        </p:nvSpPr>
        <p:spPr>
          <a:xfrm>
            <a:off x="1577517" y="4250941"/>
            <a:ext cx="5724000" cy="1080000"/>
          </a:xfrm>
          <a:prstGeom prst="rect">
            <a:avLst/>
          </a:prstGeom>
          <a:solidFill>
            <a:schemeClr val="accent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77813"/>
            <a:r>
              <a:rPr lang="en-US" sz="1600" dirty="0">
                <a:solidFill>
                  <a:schemeClr val="bg1"/>
                </a:solidFill>
              </a:rPr>
              <a:t>Partially Addressed mail uses similar targeting methods as door drop as it only uses geo-demographic profiling and the use of an existing customer base to target look-a-likes.</a:t>
            </a:r>
          </a:p>
        </p:txBody>
      </p:sp>
      <p:pic>
        <p:nvPicPr>
          <p:cNvPr id="1026"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0904" y="579694"/>
            <a:ext cx="936086" cy="93608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491510" y="779678"/>
            <a:ext cx="6002412" cy="646331"/>
          </a:xfrm>
          <a:prstGeom prst="rect">
            <a:avLst/>
          </a:prstGeom>
          <a:noFill/>
        </p:spPr>
        <p:txBody>
          <a:bodyPr wrap="none" rtlCol="0">
            <a:spAutoFit/>
          </a:bodyPr>
          <a:lstStyle/>
          <a:p>
            <a:r>
              <a:rPr lang="en-US" b="1" dirty="0"/>
              <a:t>Here’s what the DMA says about door drop targeting </a:t>
            </a:r>
          </a:p>
          <a:p>
            <a:r>
              <a:rPr lang="en-US" b="1" dirty="0"/>
              <a:t>methods.</a:t>
            </a:r>
          </a:p>
        </p:txBody>
      </p:sp>
      <p:sp>
        <p:nvSpPr>
          <p:cNvPr id="37" name="Slide Number Placeholder 4"/>
          <p:cNvSpPr>
            <a:spLocks noGrp="1"/>
          </p:cNvSpPr>
          <p:nvPr>
            <p:ph type="sldNum" sz="quarter" idx="4294967295"/>
          </p:nvPr>
        </p:nvSpPr>
        <p:spPr>
          <a:xfrm>
            <a:off x="8204302" y="5462403"/>
            <a:ext cx="502688" cy="304271"/>
          </a:xfrm>
          <a:prstGeom prst="rect">
            <a:avLst/>
          </a:prstGeom>
        </p:spPr>
        <p:txBody>
          <a:bodyPr vert="horz" lIns="81043" tIns="40522" rIns="81043" bIns="40522" rtlCol="0" anchor="ctr"/>
          <a:lstStyle/>
          <a:p>
            <a:pPr algn="ctr"/>
            <a:fld id="{07AE5A85-834C-45C6-B70E-D6BB045069BC}" type="slidenum">
              <a:rPr lang="en-US" sz="900" b="1">
                <a:solidFill>
                  <a:schemeClr val="bg1"/>
                </a:solidFill>
                <a:latin typeface="Arial"/>
              </a:rPr>
              <a:pPr algn="ctr"/>
              <a:t>5</a:t>
            </a:fld>
            <a:endParaRPr lang="en-US" sz="900" b="1" dirty="0">
              <a:solidFill>
                <a:schemeClr val="bg1"/>
              </a:solidFill>
              <a:latin typeface="Arial"/>
            </a:endParaRPr>
          </a:p>
        </p:txBody>
      </p:sp>
    </p:spTree>
    <p:extLst>
      <p:ext uri="{BB962C8B-B14F-4D97-AF65-F5344CB8AC3E}">
        <p14:creationId xmlns:p14="http://schemas.microsoft.com/office/powerpoint/2010/main" val="39802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469334"/>
            <a:ext cx="2705622" cy="1147251"/>
            <a:chOff x="-2922" y="2283088"/>
            <a:chExt cx="931214" cy="1274723"/>
          </a:xfrm>
        </p:grpSpPr>
        <p:sp>
          <p:nvSpPr>
            <p:cNvPr id="11" name="Rectangle 10"/>
            <p:cNvSpPr/>
            <p:nvPr/>
          </p:nvSpPr>
          <p:spPr>
            <a:xfrm>
              <a:off x="-2922" y="2283088"/>
              <a:ext cx="931214" cy="183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3" name="Rectangle 12"/>
            <p:cNvSpPr/>
            <p:nvPr/>
          </p:nvSpPr>
          <p:spPr>
            <a:xfrm>
              <a:off x="-2922" y="2464926"/>
              <a:ext cx="931214" cy="183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4" name="Rectangle 13"/>
            <p:cNvSpPr/>
            <p:nvPr/>
          </p:nvSpPr>
          <p:spPr>
            <a:xfrm>
              <a:off x="-2922" y="2646764"/>
              <a:ext cx="931214" cy="1836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5" name="Rectangle 14"/>
            <p:cNvSpPr/>
            <p:nvPr/>
          </p:nvSpPr>
          <p:spPr>
            <a:xfrm>
              <a:off x="-2922" y="2828602"/>
              <a:ext cx="931214" cy="183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6" name="Rectangle 15"/>
            <p:cNvSpPr/>
            <p:nvPr/>
          </p:nvSpPr>
          <p:spPr>
            <a:xfrm>
              <a:off x="-2922" y="3010440"/>
              <a:ext cx="931214" cy="183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7" name="Rectangle 16"/>
            <p:cNvSpPr/>
            <p:nvPr/>
          </p:nvSpPr>
          <p:spPr>
            <a:xfrm>
              <a:off x="-2922" y="3192278"/>
              <a:ext cx="931214" cy="18369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18" name="Rectangle 17"/>
            <p:cNvSpPr/>
            <p:nvPr/>
          </p:nvSpPr>
          <p:spPr>
            <a:xfrm>
              <a:off x="-2922" y="3374116"/>
              <a:ext cx="931214" cy="1836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grpSp>
      <p:sp>
        <p:nvSpPr>
          <p:cNvPr id="5" name="Slide Number Placeholder 4"/>
          <p:cNvSpPr>
            <a:spLocks noGrp="1"/>
          </p:cNvSpPr>
          <p:nvPr>
            <p:ph type="sldNum" sz="quarter" idx="4294967295"/>
          </p:nvPr>
        </p:nvSpPr>
        <p:spPr>
          <a:xfrm>
            <a:off x="8204302" y="5462403"/>
            <a:ext cx="502688" cy="304271"/>
          </a:xfrm>
          <a:prstGeom prst="rect">
            <a:avLst/>
          </a:prstGeom>
        </p:spPr>
        <p:txBody>
          <a:bodyPr vert="horz" lIns="81043" tIns="40522" rIns="81043" bIns="40522" rtlCol="0" anchor="ctr"/>
          <a:lstStyle/>
          <a:p>
            <a:pPr algn="ctr"/>
            <a:fld id="{07AE5A85-834C-45C6-B70E-D6BB045069BC}" type="slidenum">
              <a:rPr lang="en-US" sz="900" b="1">
                <a:solidFill>
                  <a:schemeClr val="bg1"/>
                </a:solidFill>
                <a:latin typeface="Arial"/>
              </a:rPr>
              <a:pPr algn="ctr"/>
              <a:t>6</a:t>
            </a:fld>
            <a:endParaRPr lang="en-US" sz="900" b="1" dirty="0">
              <a:solidFill>
                <a:schemeClr val="bg1"/>
              </a:solidFill>
              <a:latin typeface="Arial"/>
            </a:endParaRPr>
          </a:p>
        </p:txBody>
      </p:sp>
      <p:grpSp>
        <p:nvGrpSpPr>
          <p:cNvPr id="20" name="Group 19"/>
          <p:cNvGrpSpPr/>
          <p:nvPr/>
        </p:nvGrpSpPr>
        <p:grpSpPr>
          <a:xfrm>
            <a:off x="6488482" y="2469334"/>
            <a:ext cx="2655518" cy="1147251"/>
            <a:chOff x="-2922" y="2283088"/>
            <a:chExt cx="931214" cy="1274723"/>
          </a:xfrm>
        </p:grpSpPr>
        <p:sp>
          <p:nvSpPr>
            <p:cNvPr id="21" name="Rectangle 20"/>
            <p:cNvSpPr/>
            <p:nvPr/>
          </p:nvSpPr>
          <p:spPr>
            <a:xfrm>
              <a:off x="-2922" y="2283088"/>
              <a:ext cx="931214" cy="1836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22" name="Rectangle 21"/>
            <p:cNvSpPr/>
            <p:nvPr/>
          </p:nvSpPr>
          <p:spPr>
            <a:xfrm>
              <a:off x="-2922" y="2464926"/>
              <a:ext cx="931214" cy="1836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3" name="Rectangle 22"/>
            <p:cNvSpPr/>
            <p:nvPr/>
          </p:nvSpPr>
          <p:spPr>
            <a:xfrm>
              <a:off x="-2922" y="2646764"/>
              <a:ext cx="931214" cy="1836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4" name="Rectangle 23"/>
            <p:cNvSpPr/>
            <p:nvPr/>
          </p:nvSpPr>
          <p:spPr>
            <a:xfrm>
              <a:off x="-2922" y="2828602"/>
              <a:ext cx="931214" cy="183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5" name="Rectangle 24"/>
            <p:cNvSpPr/>
            <p:nvPr/>
          </p:nvSpPr>
          <p:spPr>
            <a:xfrm>
              <a:off x="-2922" y="3010440"/>
              <a:ext cx="931214" cy="1836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6" name="Rectangle 25"/>
            <p:cNvSpPr/>
            <p:nvPr/>
          </p:nvSpPr>
          <p:spPr>
            <a:xfrm>
              <a:off x="-2922" y="3192278"/>
              <a:ext cx="931214" cy="18369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sp>
          <p:nvSpPr>
            <p:cNvPr id="27" name="Rectangle 26"/>
            <p:cNvSpPr/>
            <p:nvPr/>
          </p:nvSpPr>
          <p:spPr>
            <a:xfrm>
              <a:off x="-2922" y="3374116"/>
              <a:ext cx="931214" cy="1836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dirty="0"/>
            </a:p>
          </p:txBody>
        </p:sp>
      </p:grpSp>
      <p:sp>
        <p:nvSpPr>
          <p:cNvPr id="9" name="Oval 8"/>
          <p:cNvSpPr/>
          <p:nvPr/>
        </p:nvSpPr>
        <p:spPr>
          <a:xfrm>
            <a:off x="2554940" y="941293"/>
            <a:ext cx="4189035" cy="4189035"/>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a:latin typeface="Arial Black" panose="020B0A04020102020204" pitchFamily="34" charset="0"/>
              </a:rPr>
              <a:t>HOW DOES THE TARGETING WORK?</a:t>
            </a:r>
          </a:p>
        </p:txBody>
      </p:sp>
    </p:spTree>
    <p:extLst>
      <p:ext uri="{BB962C8B-B14F-4D97-AF65-F5344CB8AC3E}">
        <p14:creationId xmlns:p14="http://schemas.microsoft.com/office/powerpoint/2010/main" val="22258545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p:cNvSpPr>
            <a:spLocks noGrp="1"/>
          </p:cNvSpPr>
          <p:nvPr>
            <p:ph type="body" sz="quarter" idx="14"/>
          </p:nvPr>
        </p:nvSpPr>
        <p:spPr>
          <a:xfrm>
            <a:off x="-18394" y="167717"/>
            <a:ext cx="8941405" cy="461665"/>
          </a:xfrm>
        </p:spPr>
        <p:txBody>
          <a:bodyPr/>
          <a:lstStyle/>
          <a:p>
            <a:r>
              <a:rPr lang="en-GB" sz="2400" dirty="0"/>
              <a:t>PARTIALLY ADDRESSED IS </a:t>
            </a:r>
            <a:r>
              <a:rPr lang="en-GB" dirty="0"/>
              <a:t>roughly 165</a:t>
            </a:r>
            <a:r>
              <a:rPr lang="en-GB" sz="2400" dirty="0"/>
              <a:t> TIMES</a:t>
            </a:r>
          </a:p>
        </p:txBody>
      </p:sp>
      <p:sp>
        <p:nvSpPr>
          <p:cNvPr id="23" name="Text Placeholder 1"/>
          <p:cNvSpPr>
            <a:spLocks noGrp="1"/>
          </p:cNvSpPr>
          <p:nvPr>
            <p:ph type="body" sz="quarter" idx="14"/>
          </p:nvPr>
        </p:nvSpPr>
        <p:spPr>
          <a:xfrm>
            <a:off x="-14066" y="623532"/>
            <a:ext cx="6920146" cy="461665"/>
          </a:xfrm>
        </p:spPr>
        <p:txBody>
          <a:bodyPr/>
          <a:lstStyle/>
          <a:p>
            <a:r>
              <a:rPr lang="en-GB" dirty="0"/>
              <a:t>MORE Targeted </a:t>
            </a:r>
            <a:r>
              <a:rPr lang="en-GB" sz="2400" dirty="0"/>
              <a:t>Than door drop</a:t>
            </a:r>
            <a:endParaRPr lang="en-GB" sz="2000" dirty="0"/>
          </a:p>
        </p:txBody>
      </p:sp>
      <p:sp>
        <p:nvSpPr>
          <p:cNvPr id="32" name="TextBox 31"/>
          <p:cNvSpPr txBox="1"/>
          <p:nvPr/>
        </p:nvSpPr>
        <p:spPr>
          <a:xfrm>
            <a:off x="580906" y="1243112"/>
            <a:ext cx="7784247" cy="95410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Partially addressed is </a:t>
            </a:r>
            <a:r>
              <a:rPr lang="en-GB" sz="1400" b="1" dirty="0">
                <a:latin typeface="Arial" panose="020B0604020202020204" pitchFamily="34" charset="0"/>
                <a:cs typeface="Arial" panose="020B0604020202020204" pitchFamily="34" charset="0"/>
              </a:rPr>
              <a:t>targeted at postcode level (c.15 households)</a:t>
            </a:r>
            <a:r>
              <a:rPr lang="en-GB" sz="1400" dirty="0">
                <a:latin typeface="Arial" panose="020B0604020202020204" pitchFamily="34" charset="0"/>
                <a:cs typeface="Arial" panose="020B0604020202020204" pitchFamily="34" charset="0"/>
              </a:rPr>
              <a:t> and uses your existing</a:t>
            </a:r>
          </a:p>
          <a:p>
            <a:r>
              <a:rPr lang="en-GB" sz="1400" dirty="0">
                <a:latin typeface="Arial" panose="020B0604020202020204" pitchFamily="34" charset="0"/>
                <a:cs typeface="Arial" panose="020B0604020202020204" pitchFamily="34" charset="0"/>
              </a:rPr>
              <a:t>customer postcodes to target other houses in customer ‘rich’ postcodes or targeting </a:t>
            </a:r>
          </a:p>
          <a:p>
            <a:r>
              <a:rPr lang="en-GB" sz="1400" dirty="0">
                <a:latin typeface="Arial" panose="020B0604020202020204" pitchFamily="34" charset="0"/>
                <a:cs typeface="Arial" panose="020B0604020202020204" pitchFamily="34" charset="0"/>
              </a:rPr>
              <a:t>software to identify similar customer postcodes using geo-demographic profiling.</a:t>
            </a:r>
          </a:p>
          <a:p>
            <a:endParaRPr lang="en-GB" sz="1400" dirty="0">
              <a:latin typeface="Arial" panose="020B0604020202020204" pitchFamily="34" charset="0"/>
              <a:cs typeface="Arial" panose="020B0604020202020204" pitchFamily="34" charset="0"/>
            </a:endParaRPr>
          </a:p>
        </p:txBody>
      </p:sp>
      <p:sp>
        <p:nvSpPr>
          <p:cNvPr id="77" name="TextBox 76"/>
          <p:cNvSpPr txBox="1"/>
          <p:nvPr/>
        </p:nvSpPr>
        <p:spPr>
          <a:xfrm>
            <a:off x="6772116" y="2454330"/>
            <a:ext cx="1980000" cy="2304000"/>
          </a:xfrm>
          <a:prstGeom prst="rect">
            <a:avLst/>
          </a:prstGeom>
          <a:solidFill>
            <a:schemeClr val="accent3"/>
          </a:solidFill>
          <a:effectLst/>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Combining both methods will give you great coverage of potential customers, helping to make your campaign successful</a:t>
            </a:r>
          </a:p>
        </p:txBody>
      </p:sp>
      <p:sp>
        <p:nvSpPr>
          <p:cNvPr id="5" name="TextBox 4"/>
          <p:cNvSpPr txBox="1"/>
          <p:nvPr/>
        </p:nvSpPr>
        <p:spPr>
          <a:xfrm>
            <a:off x="1250582" y="4784875"/>
            <a:ext cx="2033170" cy="738664"/>
          </a:xfrm>
          <a:prstGeom prst="rect">
            <a:avLst/>
          </a:prstGeom>
          <a:noFill/>
        </p:spPr>
        <p:txBody>
          <a:bodyPr wrap="square" rtlCol="0">
            <a:spAutoFit/>
          </a:bodyPr>
          <a:lstStyle/>
          <a:p>
            <a:pPr algn="ctr"/>
            <a:r>
              <a:rPr lang="en-US" sz="1400" dirty="0"/>
              <a:t>Top up postcodes already rich in existing customers</a:t>
            </a:r>
          </a:p>
        </p:txBody>
      </p:sp>
      <p:grpSp>
        <p:nvGrpSpPr>
          <p:cNvPr id="3" name="Group 2"/>
          <p:cNvGrpSpPr/>
          <p:nvPr/>
        </p:nvGrpSpPr>
        <p:grpSpPr>
          <a:xfrm>
            <a:off x="1149322" y="2174046"/>
            <a:ext cx="2235691" cy="2533232"/>
            <a:chOff x="1149322" y="2174046"/>
            <a:chExt cx="2235691" cy="2533232"/>
          </a:xfrm>
        </p:grpSpPr>
        <p:sp>
          <p:nvSpPr>
            <p:cNvPr id="4" name="Oval 3"/>
            <p:cNvSpPr/>
            <p:nvPr/>
          </p:nvSpPr>
          <p:spPr>
            <a:xfrm>
              <a:off x="1149322" y="2471587"/>
              <a:ext cx="2235691" cy="2235691"/>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8"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6455" y="2938446"/>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02567" y="2907067"/>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0657" y="2959717"/>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5051" y="2566527"/>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6179" y="3989902"/>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6850" y="3264721"/>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5488" y="2670554"/>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9983" y="3706173"/>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0037" y="2959717"/>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Image result for person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0942" y="3609025"/>
              <a:ext cx="495120" cy="4951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343531" y="3433566"/>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753156" y="3820541"/>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423783" y="4012216"/>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908331" y="3427091"/>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117543" y="4269500"/>
              <a:ext cx="349209" cy="3492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65794" y="2174046"/>
              <a:ext cx="1602746" cy="338554"/>
            </a:xfrm>
            <a:prstGeom prst="rect">
              <a:avLst/>
            </a:prstGeom>
            <a:noFill/>
          </p:spPr>
          <p:txBody>
            <a:bodyPr wrap="none" rtlCol="0">
              <a:spAutoFit/>
            </a:bodyPr>
            <a:lstStyle/>
            <a:p>
              <a:r>
                <a:rPr lang="en-US" sz="1600" b="1" dirty="0">
                  <a:solidFill>
                    <a:schemeClr val="accent1"/>
                  </a:solidFill>
                  <a:latin typeface="Arial Black" panose="020B0A04020102020204" pitchFamily="34" charset="0"/>
                </a:rPr>
                <a:t>TOPPING UP</a:t>
              </a:r>
            </a:p>
          </p:txBody>
        </p:sp>
      </p:grpSp>
      <p:sp>
        <p:nvSpPr>
          <p:cNvPr id="105" name="TextBox 104"/>
          <p:cNvSpPr txBox="1"/>
          <p:nvPr/>
        </p:nvSpPr>
        <p:spPr>
          <a:xfrm>
            <a:off x="4113361" y="4787650"/>
            <a:ext cx="2033170" cy="738664"/>
          </a:xfrm>
          <a:prstGeom prst="rect">
            <a:avLst/>
          </a:prstGeom>
          <a:noFill/>
        </p:spPr>
        <p:txBody>
          <a:bodyPr wrap="square" rtlCol="0">
            <a:spAutoFit/>
          </a:bodyPr>
          <a:lstStyle/>
          <a:p>
            <a:pPr algn="ctr"/>
            <a:r>
              <a:rPr lang="en-US" sz="1400" dirty="0"/>
              <a:t>Use geodemographic profiling to find look-a-like prospects</a:t>
            </a:r>
          </a:p>
        </p:txBody>
      </p:sp>
      <p:grpSp>
        <p:nvGrpSpPr>
          <p:cNvPr id="6" name="Group 5"/>
          <p:cNvGrpSpPr/>
          <p:nvPr/>
        </p:nvGrpSpPr>
        <p:grpSpPr>
          <a:xfrm>
            <a:off x="4012101" y="2176821"/>
            <a:ext cx="2235691" cy="2530457"/>
            <a:chOff x="4012101" y="2176821"/>
            <a:chExt cx="2235691" cy="2530457"/>
          </a:xfrm>
        </p:grpSpPr>
        <p:sp>
          <p:nvSpPr>
            <p:cNvPr id="103" name="Oval 102"/>
            <p:cNvSpPr/>
            <p:nvPr/>
          </p:nvSpPr>
          <p:spPr>
            <a:xfrm>
              <a:off x="4012101" y="2471587"/>
              <a:ext cx="2235691" cy="2235691"/>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TextBox 103"/>
            <p:cNvSpPr txBox="1"/>
            <p:nvPr/>
          </p:nvSpPr>
          <p:spPr>
            <a:xfrm>
              <a:off x="4223448" y="2176821"/>
              <a:ext cx="1812997" cy="338554"/>
            </a:xfrm>
            <a:prstGeom prst="rect">
              <a:avLst/>
            </a:prstGeom>
            <a:noFill/>
          </p:spPr>
          <p:txBody>
            <a:bodyPr wrap="none" rtlCol="0">
              <a:spAutoFit/>
            </a:bodyPr>
            <a:lstStyle/>
            <a:p>
              <a:r>
                <a:rPr lang="en-US" sz="1600" b="1" dirty="0">
                  <a:solidFill>
                    <a:schemeClr val="accent2"/>
                  </a:solidFill>
                  <a:latin typeface="Arial Black" panose="020B0A04020102020204" pitchFamily="34" charset="0"/>
                </a:rPr>
                <a:t>LOOK-A-LIKES</a:t>
              </a:r>
            </a:p>
          </p:txBody>
        </p:sp>
        <p:pic>
          <p:nvPicPr>
            <p:cNvPr id="106"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529226" y="2793467"/>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975324" y="2793467"/>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421422" y="2793467"/>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532001" y="3228492"/>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978099" y="3228492"/>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424197" y="3228492"/>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534776" y="3646892"/>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980874" y="3646892"/>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426972" y="3646892"/>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554176" y="4032042"/>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000274" y="4032042"/>
              <a:ext cx="349209" cy="34920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Image result for house icon"/>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446372" y="4032042"/>
              <a:ext cx="349209" cy="34920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3414144" y="3008413"/>
            <a:ext cx="633507" cy="1015663"/>
          </a:xfrm>
          <a:prstGeom prst="rect">
            <a:avLst/>
          </a:prstGeom>
          <a:noFill/>
        </p:spPr>
        <p:txBody>
          <a:bodyPr wrap="none" rtlCol="0">
            <a:spAutoFit/>
          </a:bodyPr>
          <a:lstStyle/>
          <a:p>
            <a:r>
              <a:rPr lang="en-US" sz="6000" b="1" dirty="0">
                <a:solidFill>
                  <a:schemeClr val="accent1"/>
                </a:solidFill>
              </a:rPr>
              <a:t>+</a:t>
            </a:r>
          </a:p>
        </p:txBody>
      </p:sp>
      <p:sp>
        <p:nvSpPr>
          <p:cNvPr id="2" name="Slide Number Placeholder 1"/>
          <p:cNvSpPr>
            <a:spLocks noGrp="1"/>
          </p:cNvSpPr>
          <p:nvPr>
            <p:ph type="sldNum" sz="quarter" idx="4"/>
          </p:nvPr>
        </p:nvSpPr>
        <p:spPr/>
        <p:txBody>
          <a:bodyPr/>
          <a:lstStyle/>
          <a:p>
            <a:fld id="{A74EB0F2-648F-F340-8077-1363C8DB6354}" type="slidenum">
              <a:rPr lang="en-US" smtClean="0"/>
              <a:pPr/>
              <a:t>7</a:t>
            </a:fld>
            <a:endParaRPr lang="en-US" dirty="0"/>
          </a:p>
        </p:txBody>
      </p:sp>
    </p:spTree>
    <p:extLst>
      <p:ext uri="{BB962C8B-B14F-4D97-AF65-F5344CB8AC3E}">
        <p14:creationId xmlns:p14="http://schemas.microsoft.com/office/powerpoint/2010/main" val="3762781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sosceles Triangle 35"/>
          <p:cNvSpPr/>
          <p:nvPr/>
        </p:nvSpPr>
        <p:spPr>
          <a:xfrm rot="5400000" flipH="1">
            <a:off x="3868506" y="2855303"/>
            <a:ext cx="1456841" cy="82723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4"/>
          </p:nvPr>
        </p:nvSpPr>
        <p:spPr>
          <a:xfrm>
            <a:off x="-32448" y="167716"/>
            <a:ext cx="2978747" cy="461665"/>
          </a:xfrm>
        </p:spPr>
        <p:txBody>
          <a:bodyPr/>
          <a:lstStyle/>
          <a:p>
            <a:r>
              <a:rPr lang="en-US" dirty="0"/>
              <a:t>Topping up</a:t>
            </a:r>
          </a:p>
        </p:txBody>
      </p:sp>
      <p:sp>
        <p:nvSpPr>
          <p:cNvPr id="4" name="Text Placeholder 3"/>
          <p:cNvSpPr>
            <a:spLocks noGrp="1"/>
          </p:cNvSpPr>
          <p:nvPr>
            <p:ph type="body" sz="quarter" idx="4294967295"/>
          </p:nvPr>
        </p:nvSpPr>
        <p:spPr>
          <a:xfrm>
            <a:off x="550654" y="994775"/>
            <a:ext cx="7638945" cy="843609"/>
          </a:xfrm>
          <a:prstGeom prst="rect">
            <a:avLst/>
          </a:prstGeom>
        </p:spPr>
        <p:txBody>
          <a:bodyPr/>
          <a:lstStyle/>
          <a:p>
            <a:pPr marL="0" indent="0">
              <a:buNone/>
            </a:pPr>
            <a:r>
              <a:rPr lang="en-GB" sz="1600" dirty="0">
                <a:solidFill>
                  <a:srgbClr val="000000"/>
                </a:solidFill>
                <a:latin typeface="Arial" panose="020B0604020202020204" pitchFamily="34" charset="0"/>
                <a:cs typeface="Arial" panose="020B0604020202020204" pitchFamily="34" charset="0"/>
              </a:rPr>
              <a:t>In these 9 postcodes the existing customers appear in blue, we can then top up in the postcodes where there’s a high proportion of existing customers based on the assumption the remainder of the postcode will contain good prospects.</a:t>
            </a:r>
          </a:p>
        </p:txBody>
      </p:sp>
      <p:sp>
        <p:nvSpPr>
          <p:cNvPr id="33" name="TextBox 32"/>
          <p:cNvSpPr txBox="1"/>
          <p:nvPr/>
        </p:nvSpPr>
        <p:spPr>
          <a:xfrm rot="16200000">
            <a:off x="-72312" y="3115034"/>
            <a:ext cx="1462260" cy="307777"/>
          </a:xfrm>
          <a:prstGeom prst="rect">
            <a:avLst/>
          </a:prstGeom>
          <a:noFill/>
        </p:spPr>
        <p:txBody>
          <a:bodyPr wrap="none" rtlCol="0">
            <a:spAutoFit/>
          </a:bodyPr>
          <a:lstStyle/>
          <a:p>
            <a:r>
              <a:rPr lang="en-US" sz="1400" b="1" dirty="0">
                <a:solidFill>
                  <a:schemeClr val="accent1"/>
                </a:solidFill>
              </a:rPr>
              <a:t>9 POSTCODES</a:t>
            </a:r>
          </a:p>
        </p:txBody>
      </p:sp>
      <p:sp>
        <p:nvSpPr>
          <p:cNvPr id="34" name="TextBox 33"/>
          <p:cNvSpPr txBox="1"/>
          <p:nvPr/>
        </p:nvSpPr>
        <p:spPr>
          <a:xfrm>
            <a:off x="814668" y="4352933"/>
            <a:ext cx="3425938" cy="338554"/>
          </a:xfrm>
          <a:prstGeom prst="rect">
            <a:avLst/>
          </a:prstGeom>
          <a:noFill/>
        </p:spPr>
        <p:txBody>
          <a:bodyPr wrap="none" rtlCol="0">
            <a:spAutoFit/>
          </a:bodyPr>
          <a:lstStyle/>
          <a:p>
            <a:pPr algn="ctr"/>
            <a:r>
              <a:rPr lang="en-US" sz="1600" dirty="0"/>
              <a:t>Where there are existing customers</a:t>
            </a:r>
          </a:p>
        </p:txBody>
      </p:sp>
      <p:sp>
        <p:nvSpPr>
          <p:cNvPr id="35" name="TextBox 34"/>
          <p:cNvSpPr txBox="1"/>
          <p:nvPr/>
        </p:nvSpPr>
        <p:spPr>
          <a:xfrm>
            <a:off x="4953272" y="4352933"/>
            <a:ext cx="3504486" cy="338554"/>
          </a:xfrm>
          <a:prstGeom prst="rect">
            <a:avLst/>
          </a:prstGeom>
          <a:noFill/>
        </p:spPr>
        <p:txBody>
          <a:bodyPr wrap="none" rtlCol="0">
            <a:spAutoFit/>
          </a:bodyPr>
          <a:lstStyle/>
          <a:p>
            <a:pPr algn="ctr"/>
            <a:r>
              <a:rPr lang="en-US" sz="1600" dirty="0"/>
              <a:t>Three postcode areas are topped up</a:t>
            </a:r>
          </a:p>
        </p:txBody>
      </p:sp>
      <p:sp>
        <p:nvSpPr>
          <p:cNvPr id="3" name="Slide Number Placeholder 2"/>
          <p:cNvSpPr>
            <a:spLocks noGrp="1"/>
          </p:cNvSpPr>
          <p:nvPr>
            <p:ph type="sldNum" sz="quarter" idx="4"/>
          </p:nvPr>
        </p:nvSpPr>
        <p:spPr/>
        <p:txBody>
          <a:bodyPr/>
          <a:lstStyle/>
          <a:p>
            <a:fld id="{A74EB0F2-648F-F340-8077-1363C8DB6354}" type="slidenum">
              <a:rPr lang="en-US" smtClean="0"/>
              <a:pPr/>
              <a:t>8</a:t>
            </a:fld>
            <a:endParaRPr lang="en-US" dirty="0"/>
          </a:p>
        </p:txBody>
      </p:sp>
      <p:pic>
        <p:nvPicPr>
          <p:cNvPr id="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41" y="2188922"/>
            <a:ext cx="333679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120" y="2188922"/>
            <a:ext cx="333679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4930" y="4809510"/>
            <a:ext cx="7952828" cy="55789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This allows you great penetration in areas where your product and/or service is already being used</a:t>
            </a:r>
          </a:p>
        </p:txBody>
      </p:sp>
    </p:spTree>
    <p:extLst>
      <p:ext uri="{BB962C8B-B14F-4D97-AF65-F5344CB8AC3E}">
        <p14:creationId xmlns:p14="http://schemas.microsoft.com/office/powerpoint/2010/main" val="2807039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120" y="2188923"/>
            <a:ext cx="333679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Isosceles Triangle 35"/>
          <p:cNvSpPr/>
          <p:nvPr/>
        </p:nvSpPr>
        <p:spPr>
          <a:xfrm rot="5400000" flipH="1">
            <a:off x="3868506" y="2855303"/>
            <a:ext cx="1456841" cy="82723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4"/>
          </p:nvPr>
        </p:nvSpPr>
        <p:spPr>
          <a:xfrm>
            <a:off x="-32448" y="167716"/>
            <a:ext cx="3187586" cy="461665"/>
          </a:xfrm>
        </p:spPr>
        <p:txBody>
          <a:bodyPr/>
          <a:lstStyle/>
          <a:p>
            <a:r>
              <a:rPr lang="en-US" dirty="0"/>
              <a:t>Look-a-likes</a:t>
            </a:r>
          </a:p>
        </p:txBody>
      </p:sp>
      <p:sp>
        <p:nvSpPr>
          <p:cNvPr id="4" name="Text Placeholder 3"/>
          <p:cNvSpPr>
            <a:spLocks noGrp="1"/>
          </p:cNvSpPr>
          <p:nvPr>
            <p:ph type="body" sz="quarter" idx="4294967295"/>
          </p:nvPr>
        </p:nvSpPr>
        <p:spPr>
          <a:xfrm>
            <a:off x="550654" y="1185847"/>
            <a:ext cx="7638945" cy="843609"/>
          </a:xfrm>
          <a:prstGeom prst="rect">
            <a:avLst/>
          </a:prstGeom>
        </p:spPr>
        <p:txBody>
          <a:bodyPr/>
          <a:lstStyle/>
          <a:p>
            <a:pPr marL="0" indent="0">
              <a:buNone/>
            </a:pPr>
            <a:r>
              <a:rPr lang="en-US" sz="1600" dirty="0">
                <a:solidFill>
                  <a:srgbClr val="000000"/>
                </a:solidFill>
                <a:latin typeface="Arial" panose="020B0604020202020204" pitchFamily="34" charset="0"/>
                <a:cs typeface="Arial" panose="020B0604020202020204" pitchFamily="34" charset="0"/>
              </a:rPr>
              <a:t>Use geodemographic targeting tools like MOSAIC or CAMEO to identify postcodes with similar characteristics to existing customers.</a:t>
            </a:r>
          </a:p>
        </p:txBody>
      </p:sp>
      <p:sp>
        <p:nvSpPr>
          <p:cNvPr id="33" name="TextBox 32"/>
          <p:cNvSpPr txBox="1"/>
          <p:nvPr/>
        </p:nvSpPr>
        <p:spPr>
          <a:xfrm rot="16200000">
            <a:off x="-72312" y="3115034"/>
            <a:ext cx="1462260" cy="307777"/>
          </a:xfrm>
          <a:prstGeom prst="rect">
            <a:avLst/>
          </a:prstGeom>
          <a:noFill/>
        </p:spPr>
        <p:txBody>
          <a:bodyPr wrap="none" rtlCol="0">
            <a:spAutoFit/>
          </a:bodyPr>
          <a:lstStyle/>
          <a:p>
            <a:r>
              <a:rPr lang="en-US" sz="1400" b="1" dirty="0">
                <a:solidFill>
                  <a:schemeClr val="accent1"/>
                </a:solidFill>
              </a:rPr>
              <a:t>9 POSTCODES</a:t>
            </a:r>
          </a:p>
        </p:txBody>
      </p:sp>
      <p:sp>
        <p:nvSpPr>
          <p:cNvPr id="34" name="TextBox 33"/>
          <p:cNvSpPr txBox="1"/>
          <p:nvPr/>
        </p:nvSpPr>
        <p:spPr>
          <a:xfrm>
            <a:off x="814668" y="4352933"/>
            <a:ext cx="3425938" cy="338554"/>
          </a:xfrm>
          <a:prstGeom prst="rect">
            <a:avLst/>
          </a:prstGeom>
          <a:noFill/>
        </p:spPr>
        <p:txBody>
          <a:bodyPr wrap="none" rtlCol="0">
            <a:spAutoFit/>
          </a:bodyPr>
          <a:lstStyle/>
          <a:p>
            <a:pPr algn="ctr"/>
            <a:r>
              <a:rPr lang="en-US" sz="1600" dirty="0"/>
              <a:t>Where there are existing customers</a:t>
            </a:r>
          </a:p>
        </p:txBody>
      </p:sp>
      <p:sp>
        <p:nvSpPr>
          <p:cNvPr id="35" name="TextBox 34"/>
          <p:cNvSpPr txBox="1"/>
          <p:nvPr/>
        </p:nvSpPr>
        <p:spPr>
          <a:xfrm>
            <a:off x="5221779" y="4352933"/>
            <a:ext cx="2967480" cy="338554"/>
          </a:xfrm>
          <a:prstGeom prst="rect">
            <a:avLst/>
          </a:prstGeom>
          <a:noFill/>
        </p:spPr>
        <p:txBody>
          <a:bodyPr wrap="none" rtlCol="0">
            <a:spAutoFit/>
          </a:bodyPr>
          <a:lstStyle/>
          <a:p>
            <a:pPr algn="ctr"/>
            <a:r>
              <a:rPr lang="en-US" sz="1600" dirty="0"/>
              <a:t>Similar postcodes are targeted</a:t>
            </a:r>
          </a:p>
        </p:txBody>
      </p:sp>
      <p:sp>
        <p:nvSpPr>
          <p:cNvPr id="3" name="Slide Number Placeholder 2"/>
          <p:cNvSpPr>
            <a:spLocks noGrp="1"/>
          </p:cNvSpPr>
          <p:nvPr>
            <p:ph type="sldNum" sz="quarter" idx="4"/>
          </p:nvPr>
        </p:nvSpPr>
        <p:spPr/>
        <p:txBody>
          <a:bodyPr/>
          <a:lstStyle/>
          <a:p>
            <a:fld id="{A74EB0F2-648F-F340-8077-1363C8DB6354}" type="slidenum">
              <a:rPr lang="en-US" smtClean="0"/>
              <a:pPr/>
              <a:t>9</a:t>
            </a:fld>
            <a:endParaRPr lang="en-US" dirty="0"/>
          </a:p>
        </p:txBody>
      </p:sp>
      <p:pic>
        <p:nvPicPr>
          <p:cNvPr id="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241" y="2188922"/>
            <a:ext cx="333679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4930" y="4809510"/>
            <a:ext cx="7952828" cy="55789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This helps you find customers in new areas who are likely to be interested in buying your product and/or service </a:t>
            </a:r>
          </a:p>
        </p:txBody>
      </p:sp>
    </p:spTree>
    <p:extLst>
      <p:ext uri="{BB962C8B-B14F-4D97-AF65-F5344CB8AC3E}">
        <p14:creationId xmlns:p14="http://schemas.microsoft.com/office/powerpoint/2010/main" val="20191496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ALYSISITEMFOOTER" val="a5c33598-d442-4a1f-b6a0-cde3f1184ff9"/>
  <p:tag name="ORIGINALTEXT" val="Filter: All advertising mail; Weight: Household weight; base n = from 817 to 19614; total n = 30093; 29276 missing; effective sample size = 17235 (88%); 31% filtered out"/>
</p:tagLst>
</file>

<file path=ppt/theme/theme1.xml><?xml version="1.0" encoding="utf-8"?>
<a:theme xmlns:a="http://schemas.openxmlformats.org/drawingml/2006/main" name="'Colours' PPT Template 10.9.14">
  <a:themeElements>
    <a:clrScheme name="Custom 2">
      <a:dk1>
        <a:srgbClr val="000000"/>
      </a:dk1>
      <a:lt1>
        <a:srgbClr val="FFFFFF"/>
      </a:lt1>
      <a:dk2>
        <a:srgbClr val="454544"/>
      </a:dk2>
      <a:lt2>
        <a:srgbClr val="EEECE1"/>
      </a:lt2>
      <a:accent1>
        <a:srgbClr val="E32119"/>
      </a:accent1>
      <a:accent2>
        <a:srgbClr val="009CDA"/>
      </a:accent2>
      <a:accent3>
        <a:srgbClr val="EF8214"/>
      </a:accent3>
      <a:accent4>
        <a:srgbClr val="508200"/>
      </a:accent4>
      <a:accent5>
        <a:srgbClr val="82CBD0"/>
      </a:accent5>
      <a:accent6>
        <a:srgbClr val="EEC216"/>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ap="flat" cmpd="sng" algn="ctr">
          <a:solidFill>
            <a:schemeClr val="accent5"/>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xample Presentation 26.9.14.pptx" id="{EFDB3508-09FB-4E27-AC00-9BA6B709F705}" vid="{424CBC48-3BA0-45E2-8F4E-33F1A2C3F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Campaign or Research Document" ma:contentTypeID="0x010100EE22065DCBE0664FAE43DCE44D6B874F06006D84C87C35885946B452C17C65C1FC55" ma:contentTypeVersion="3" ma:contentTypeDescription="" ma:contentTypeScope="" ma:versionID="28f1f88ab6b362bcf7af1c2b29017808">
  <xsd:schema xmlns:xsd="http://www.w3.org/2001/XMLSchema" xmlns:xs="http://www.w3.org/2001/XMLSchema" xmlns:p="http://schemas.microsoft.com/office/2006/metadata/properties" xmlns:ns2="36870aae-e8ae-40ae-aaf3-b4aa364a1527" targetNamespace="http://schemas.microsoft.com/office/2006/metadata/properties" ma:root="true" ma:fieldsID="324d89cf2f9d68f02ba6313e3662514a" ns2:_="">
    <xsd:import namespace="36870aae-e8ae-40ae-aaf3-b4aa364a15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70aae-e8ae-40ae-aaf3-b4aa364a15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B59BC-5299-47BF-B504-F7E867253C0B}">
  <ds:schemaRef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2006/documentManagement/types"/>
    <ds:schemaRef ds:uri="36870aae-e8ae-40ae-aaf3-b4aa364a1527"/>
    <ds:schemaRef ds:uri="http://purl.org/dc/terms/"/>
  </ds:schemaRefs>
</ds:datastoreItem>
</file>

<file path=customXml/itemProps2.xml><?xml version="1.0" encoding="utf-8"?>
<ds:datastoreItem xmlns:ds="http://schemas.openxmlformats.org/officeDocument/2006/customXml" ds:itemID="{6FE77F1B-4CB3-4C0E-9DD0-8CDD92457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70aae-e8ae-40ae-aaf3-b4aa364a1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05FF6-1916-481E-942E-2D037DA07A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10177</TotalTime>
  <Words>2557</Words>
  <Application>Microsoft Office PowerPoint</Application>
  <PresentationFormat>On-screen Show (16:10)</PresentationFormat>
  <Paragraphs>303</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'Colours' PPT Template 10.9.14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zone uk</dc:creator>
  <cp:lastModifiedBy>Shaun Roberts</cp:lastModifiedBy>
  <cp:revision>768</cp:revision>
  <cp:lastPrinted>2018-09-06T14:29:44Z</cp:lastPrinted>
  <dcterms:created xsi:type="dcterms:W3CDTF">2015-05-11T11:20:48Z</dcterms:created>
  <dcterms:modified xsi:type="dcterms:W3CDTF">2018-10-22T16:51:50Z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0x010100EE22065DCBE0664FAE43DCE44D6B874F06006D84C87C35885946B452C17C65C1FC55</vt:lpwstr>
  </property>
</Properties>
</file>