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99" r:id="rId5"/>
    <p:sldMasterId id="2147483766" r:id="rId6"/>
    <p:sldMasterId id="2147483804" r:id="rId7"/>
    <p:sldMasterId id="2147483808" r:id="rId8"/>
    <p:sldMasterId id="2147483812" r:id="rId9"/>
    <p:sldMasterId id="2147483816" r:id="rId10"/>
    <p:sldMasterId id="2147483820" r:id="rId11"/>
    <p:sldMasterId id="2147483961" r:id="rId12"/>
    <p:sldMasterId id="2147483965" r:id="rId13"/>
    <p:sldMasterId id="2147483975" r:id="rId14"/>
    <p:sldMasterId id="2147483987" r:id="rId15"/>
  </p:sldMasterIdLst>
  <p:notesMasterIdLst>
    <p:notesMasterId r:id="rId23"/>
  </p:notesMasterIdLst>
  <p:sldIdLst>
    <p:sldId id="3476" r:id="rId16"/>
    <p:sldId id="3505" r:id="rId17"/>
    <p:sldId id="3456" r:id="rId18"/>
    <p:sldId id="3503" r:id="rId19"/>
    <p:sldId id="3502" r:id="rId20"/>
    <p:sldId id="3484" r:id="rId21"/>
    <p:sldId id="3504" r:id="rId22"/>
  </p:sldIdLst>
  <p:sldSz cx="9144000" cy="5143500" type="screen16x9"/>
  <p:notesSz cx="6794500" cy="9931400"/>
  <p:defaultTextStyle>
    <a:defPPr>
      <a:defRPr lang="en-US"/>
    </a:defPPr>
    <a:lvl1pPr marL="0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07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24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34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42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47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55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65" algn="l" defTabSz="457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0578F4-791B-41A1-A215-41D8DF6FDCCE}">
          <p14:sldIdLst>
            <p14:sldId id="3476"/>
            <p14:sldId id="3505"/>
            <p14:sldId id="3456"/>
            <p14:sldId id="3503"/>
            <p14:sldId id="3502"/>
            <p14:sldId id="3484"/>
            <p14:sldId id="3504"/>
          </p14:sldIdLst>
        </p14:section>
        <p14:section name="Untitled Section" id="{6CE6B691-2435-4813-B3FB-1C65811D7E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CBAF1F-DFBF-CC4B-6BA3-3E9461C21928}" name="Steve Manning" initials="SM" userId="S::steve.manning@royalmail.com::853257f4-ec40-4d3c-a531-bcba3641d7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shan Modi" initials="DM" lastIdx="2" clrIdx="0"/>
  <p:cmAuthor id="1" name="Nicole J Walker" initials="NJW" lastIdx="7" clrIdx="1"/>
  <p:cmAuthor id="2" name="Stephen O'Hare" initials="SO" lastIdx="8" clrIdx="2"/>
  <p:cmAuthor id="3" name="Heather Middleton" initials="HM" lastIdx="1" clrIdx="3">
    <p:extLst>
      <p:ext uri="{19B8F6BF-5375-455C-9EA6-DF929625EA0E}">
        <p15:presenceInfo xmlns:p15="http://schemas.microsoft.com/office/powerpoint/2012/main" userId="S::heather.middleton@royalmail.com::6e34c848-5e29-439d-9a87-7cab8f059f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2F2F2"/>
    <a:srgbClr val="B8CFFF"/>
    <a:srgbClr val="EFF4FF"/>
    <a:srgbClr val="D1E0FF"/>
    <a:srgbClr val="C5B2C2"/>
    <a:srgbClr val="19FCC4"/>
    <a:srgbClr val="BD5B5A"/>
    <a:srgbClr val="49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83558" autoAdjust="0"/>
  </p:normalViewPr>
  <p:slideViewPr>
    <p:cSldViewPr snapToGrid="0" snapToObjects="1" showGuides="1">
      <p:cViewPr varScale="1">
        <p:scale>
          <a:sx n="81" d="100"/>
          <a:sy n="81" d="100"/>
        </p:scale>
        <p:origin x="404" y="60"/>
      </p:cViewPr>
      <p:guideLst>
        <p:guide orient="horz" pos="1439"/>
        <p:guide pos="2880"/>
      </p:guideLst>
    </p:cSldViewPr>
  </p:slideViewPr>
  <p:outlineViewPr>
    <p:cViewPr>
      <p:scale>
        <a:sx n="33" d="100"/>
        <a:sy n="33" d="100"/>
      </p:scale>
      <p:origin x="0" y="-128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-5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ED08-5CB2-A348-9E55-3E975832FE27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AA2D2-D45A-E44A-BF42-77B7B55719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7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4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4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2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7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55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65" algn="l" defTabSz="4570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FAD57-3268-48B5-A0ED-EA90F767DE1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66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FAD57-3268-48B5-A0ED-EA90F767DE1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59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24B9D-83B9-4FA5-A028-838BEC303E8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54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FAD57-3268-48B5-A0ED-EA90F767DE1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71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24B9D-83B9-4FA5-A028-838BEC303E8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3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FAD57-3268-48B5-A0ED-EA90F767DE1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3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FAD57-3268-48B5-A0ED-EA90F767DE1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2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8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3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0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00" y="2592001"/>
            <a:ext cx="7886700" cy="2028068"/>
          </a:xfrm>
        </p:spPr>
        <p:txBody>
          <a:bodyPr/>
          <a:lstStyle>
            <a:lvl1pPr marL="0" indent="0">
              <a:spcAft>
                <a:spcPts val="900"/>
              </a:spcAft>
              <a:buNone/>
              <a:defRPr sz="2700"/>
            </a:lvl1pPr>
            <a:lvl2pPr marL="342900" indent="0">
              <a:spcAft>
                <a:spcPts val="900"/>
              </a:spcAft>
              <a:buNone/>
              <a:defRPr/>
            </a:lvl2pPr>
            <a:lvl3pPr marL="685800" indent="0">
              <a:spcAft>
                <a:spcPts val="900"/>
              </a:spcAft>
              <a:buNone/>
              <a:defRPr/>
            </a:lvl3pPr>
            <a:lvl4pPr marL="1028700" indent="0">
              <a:spcAft>
                <a:spcPts val="900"/>
              </a:spcAft>
              <a:buNone/>
              <a:defRPr/>
            </a:lvl4pPr>
            <a:lvl5pPr marL="1371600" indent="0"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76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76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0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26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8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2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00" y="2592001"/>
            <a:ext cx="7886700" cy="2028068"/>
          </a:xfrm>
        </p:spPr>
        <p:txBody>
          <a:bodyPr/>
          <a:lstStyle>
            <a:lvl1pPr marL="0" indent="0">
              <a:spcAft>
                <a:spcPts val="900"/>
              </a:spcAft>
              <a:buNone/>
              <a:defRPr sz="2700"/>
            </a:lvl1pPr>
            <a:lvl2pPr marL="342892" indent="0">
              <a:spcAft>
                <a:spcPts val="900"/>
              </a:spcAft>
              <a:buNone/>
              <a:defRPr/>
            </a:lvl2pPr>
            <a:lvl3pPr marL="685783" indent="0">
              <a:spcAft>
                <a:spcPts val="900"/>
              </a:spcAft>
              <a:buNone/>
              <a:defRPr/>
            </a:lvl3pPr>
            <a:lvl4pPr marL="1028675" indent="0">
              <a:spcAft>
                <a:spcPts val="900"/>
              </a:spcAft>
              <a:buNone/>
              <a:defRPr/>
            </a:lvl4pPr>
            <a:lvl5pPr marL="1371566" indent="0"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13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4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2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8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69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1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00" y="2592001"/>
            <a:ext cx="7886700" cy="2028068"/>
          </a:xfrm>
        </p:spPr>
        <p:txBody>
          <a:bodyPr/>
          <a:lstStyle>
            <a:lvl1pPr marL="0" indent="0">
              <a:spcAft>
                <a:spcPts val="900"/>
              </a:spcAft>
              <a:buNone/>
              <a:defRPr sz="2700"/>
            </a:lvl1pPr>
            <a:lvl2pPr marL="342900" indent="0">
              <a:spcAft>
                <a:spcPts val="900"/>
              </a:spcAft>
              <a:buNone/>
              <a:defRPr/>
            </a:lvl2pPr>
            <a:lvl3pPr marL="685800" indent="0">
              <a:spcAft>
                <a:spcPts val="900"/>
              </a:spcAft>
              <a:buNone/>
              <a:defRPr/>
            </a:lvl3pPr>
            <a:lvl4pPr marL="1028700" indent="0">
              <a:spcAft>
                <a:spcPts val="900"/>
              </a:spcAft>
              <a:buNone/>
              <a:defRPr/>
            </a:lvl4pPr>
            <a:lvl5pPr marL="1371600" indent="0"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371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4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09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4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77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99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700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768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34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61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8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48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03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37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6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215120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8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36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896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11893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45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77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34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641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3513658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526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31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15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372223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11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26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337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347527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65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60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07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85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680218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DDD6D3-4E88-4659-B0BA-7710686C7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48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602"/>
            <a:ext cx="8458200" cy="3436553"/>
          </a:xfrm>
        </p:spPr>
        <p:txBody>
          <a:bodyPr/>
          <a:lstStyle>
            <a:lvl2pPr marL="355600" indent="-176213">
              <a:buFont typeface="ChevinLight" pitchFamily="2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6B6593-4299-4E4B-981C-D0C9274E6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37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04C6AF6-58AF-4F50-8F27-EE8F5E3C67A0}" type="slidenum">
              <a:rPr lang="en-GB"/>
              <a:pPr>
                <a:defRPr/>
              </a:pPr>
              <a:t>‹#›</a:t>
            </a:fld>
            <a:r>
              <a:rPr lang="en-GB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1683747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7514" y="211931"/>
            <a:ext cx="8307387" cy="742500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17514" y="1083468"/>
            <a:ext cx="6567180" cy="1485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68929" y="3647575"/>
            <a:ext cx="1573953" cy="810545"/>
            <a:chOff x="3768928" y="4863432"/>
            <a:chExt cx="1573953" cy="1080727"/>
          </a:xfrm>
        </p:grpSpPr>
        <p:pic>
          <p:nvPicPr>
            <p:cNvPr id="24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  <p:sp>
        <p:nvSpPr>
          <p:cNvPr id="7" name="TextBox 6" descr="CONFIDENTIAL_TAG_0xFFEE"/>
          <p:cNvSpPr txBox="1"/>
          <p:nvPr userDrawn="1"/>
        </p:nvSpPr>
        <p:spPr>
          <a:xfrm>
            <a:off x="398464" y="4755332"/>
            <a:ext cx="3189841" cy="2077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algn="l"/>
            <a:r>
              <a:rPr lang="en-GB" sz="900" b="0" i="0" u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05510304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10600"/>
            <a:ext cx="8307388" cy="741489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4" y="1081189"/>
            <a:ext cx="8307387" cy="3195536"/>
          </a:xfrm>
        </p:spPr>
        <p:txBody>
          <a:bodyPr/>
          <a:lstStyle>
            <a:lvl1pPr marL="269081" indent="-269081">
              <a:buClr>
                <a:schemeClr val="tx1"/>
              </a:buClr>
              <a:buFont typeface="+mj-lt"/>
              <a:buAutoNum type="arabicPeriod"/>
              <a:defRPr b="1">
                <a:solidFill>
                  <a:schemeClr val="tx1"/>
                </a:solidFill>
                <a:latin typeface="+mn-lt"/>
              </a:defRPr>
            </a:lvl1pPr>
            <a:lvl2pPr marL="473869" indent="0"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78044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10600"/>
            <a:ext cx="8307388" cy="741489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4" y="1081189"/>
            <a:ext cx="8307387" cy="31955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2035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10600"/>
            <a:ext cx="8307388" cy="741489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4" y="1081189"/>
            <a:ext cx="8307387" cy="3195536"/>
          </a:xfrm>
        </p:spPr>
        <p:txBody>
          <a:bodyPr>
            <a:normAutofit/>
          </a:bodyPr>
          <a:lstStyle>
            <a:lvl1pPr marL="134541" indent="-134541">
              <a:defRPr sz="1200">
                <a:latin typeface="+mn-lt"/>
              </a:defRPr>
            </a:lvl1pPr>
            <a:lvl2pPr marL="269081" indent="0">
              <a:defRPr sz="1050">
                <a:latin typeface="+mn-lt"/>
              </a:defRPr>
            </a:lvl2pPr>
            <a:lvl3pPr marL="538163" indent="-134541">
              <a:defRPr sz="900">
                <a:latin typeface="+mn-lt"/>
              </a:defRPr>
            </a:lvl3pPr>
            <a:lvl4pPr marL="806054" indent="-134541">
              <a:defRPr sz="825">
                <a:latin typeface="+mn-lt"/>
              </a:defRPr>
            </a:lvl4pPr>
            <a:lvl5pPr marL="1009650" indent="-134541">
              <a:defRPr sz="825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5536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514" y="211932"/>
            <a:ext cx="8307387" cy="738274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514" y="1083469"/>
            <a:ext cx="6567180" cy="103177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768929" y="3647575"/>
            <a:ext cx="1573953" cy="810545"/>
            <a:chOff x="3768928" y="4863432"/>
            <a:chExt cx="1573953" cy="1080727"/>
          </a:xfrm>
        </p:grpSpPr>
        <p:pic>
          <p:nvPicPr>
            <p:cNvPr id="13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000" y="4829531"/>
            <a:ext cx="3960000" cy="16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25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514" y="4829531"/>
            <a:ext cx="935335" cy="180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01160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00" y="513001"/>
            <a:ext cx="7886700" cy="994172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875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4" y="1081189"/>
            <a:ext cx="4047609" cy="31955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57726" y="1081189"/>
            <a:ext cx="4067175" cy="31955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9790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4" y="1081189"/>
            <a:ext cx="4047609" cy="3195536"/>
          </a:xfrm>
        </p:spPr>
        <p:txBody>
          <a:bodyPr>
            <a:normAutofit/>
          </a:bodyPr>
          <a:lstStyle>
            <a:lvl1pPr marL="135731" indent="-135731">
              <a:defRPr sz="1200">
                <a:latin typeface="+mn-lt"/>
              </a:defRPr>
            </a:lvl1pPr>
            <a:lvl2pPr marL="269081" indent="0">
              <a:defRPr sz="1050">
                <a:latin typeface="+mn-lt"/>
              </a:defRPr>
            </a:lvl2pPr>
            <a:lvl3pPr marL="536972" indent="-132160">
              <a:defRPr sz="900">
                <a:latin typeface="+mn-lt"/>
              </a:defRPr>
            </a:lvl3pPr>
            <a:lvl4pPr marL="738188" indent="-132160">
              <a:defRPr sz="825">
                <a:latin typeface="+mn-lt"/>
              </a:defRPr>
            </a:lvl4pPr>
            <a:lvl5pPr marL="941785" indent="-135731">
              <a:defRPr sz="825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57726" y="1081189"/>
            <a:ext cx="4067175" cy="3195536"/>
          </a:xfrm>
        </p:spPr>
        <p:txBody>
          <a:bodyPr>
            <a:normAutofit/>
          </a:bodyPr>
          <a:lstStyle>
            <a:lvl1pPr marL="135731" indent="-135731">
              <a:defRPr sz="1200">
                <a:latin typeface="+mn-lt"/>
              </a:defRPr>
            </a:lvl1pPr>
            <a:lvl2pPr marL="269081" indent="0">
              <a:defRPr sz="1050">
                <a:latin typeface="+mn-lt"/>
              </a:defRPr>
            </a:lvl2pPr>
            <a:lvl3pPr marL="536972" indent="-132160">
              <a:defRPr sz="900">
                <a:latin typeface="+mn-lt"/>
              </a:defRPr>
            </a:lvl3pPr>
            <a:lvl4pPr marL="738188" indent="-132160">
              <a:defRPr sz="825">
                <a:latin typeface="+mn-lt"/>
              </a:defRPr>
            </a:lvl4pPr>
            <a:lvl5pPr marL="941785" indent="-135731">
              <a:defRPr sz="825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810011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4" y="1083469"/>
            <a:ext cx="4079875" cy="547688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666" y="1083469"/>
            <a:ext cx="4069173" cy="547688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17514" y="1701141"/>
            <a:ext cx="4047609" cy="257558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57726" y="1701141"/>
            <a:ext cx="4067175" cy="257558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05203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46183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59136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3" y="211932"/>
            <a:ext cx="8331200" cy="738274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1083469"/>
            <a:ext cx="6567180" cy="114538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434976" y="4276725"/>
            <a:ext cx="8328025" cy="6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6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68929" y="3647575"/>
            <a:ext cx="1573953" cy="810545"/>
            <a:chOff x="3768928" y="4863432"/>
            <a:chExt cx="1573953" cy="1080727"/>
          </a:xfrm>
        </p:grpSpPr>
        <p:pic>
          <p:nvPicPr>
            <p:cNvPr id="9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696155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97" y="403790"/>
            <a:ext cx="7911685" cy="315310"/>
          </a:xfrm>
        </p:spPr>
        <p:txBody>
          <a:bodyPr/>
          <a:lstStyle>
            <a:lvl1pPr marL="0" indent="0"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97" y="1167249"/>
            <a:ext cx="7911685" cy="310947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fld id="{64DE553D-EC66-4428-898D-D1F4FAB2E6E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FCB19A-6101-48F1-893D-543D6450B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297" y="781941"/>
            <a:ext cx="7911685" cy="226487"/>
          </a:xfrm>
        </p:spPr>
        <p:txBody>
          <a:bodyPr/>
          <a:lstStyle>
            <a:lvl1pPr marL="0" indent="0">
              <a:buNone/>
              <a:defRPr sz="1350" b="0"/>
            </a:lvl1pPr>
            <a:lvl2pPr marL="33575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003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97" y="403790"/>
            <a:ext cx="7911685" cy="315310"/>
          </a:xfrm>
        </p:spPr>
        <p:txBody>
          <a:bodyPr/>
          <a:lstStyle>
            <a:lvl1pPr marL="0" indent="0"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4DE553D-EC66-4428-898D-D1F4FAB2E6E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FCB19A-6101-48F1-893D-543D6450B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297" y="781941"/>
            <a:ext cx="7911685" cy="226487"/>
          </a:xfrm>
        </p:spPr>
        <p:txBody>
          <a:bodyPr/>
          <a:lstStyle>
            <a:lvl1pPr marL="0" indent="0">
              <a:buNone/>
              <a:defRPr sz="1350" b="0"/>
            </a:lvl1pPr>
            <a:lvl2pPr marL="33575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315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3736975" y="4847038"/>
            <a:ext cx="1817688" cy="172640"/>
            <a:chOff x="4348" y="215"/>
            <a:chExt cx="1145" cy="145"/>
          </a:xfrm>
        </p:grpSpPr>
        <p:pic>
          <p:nvPicPr>
            <p:cNvPr id="5" name="Picture 11" descr="RMGlogo_red_copy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4000" contrast="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15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" name="Picture 12" descr="RMGlogo_red_copy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4348" y="216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36526" y="4825607"/>
            <a:ext cx="13853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hevinBold" pitchFamily="2" charset="0"/>
                <a:cs typeface="Arial" pitchFamily="34" charset="0"/>
              </a:rPr>
              <a:t>Strictly Confidential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1613" y="857250"/>
            <a:ext cx="8428892" cy="8572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91613" y="1828800"/>
            <a:ext cx="8428892" cy="211455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0347801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0"/>
            <a:ext cx="8773784" cy="685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 marL="552450" indent="-214313">
              <a:buFont typeface="Arial" panose="020B0604020202020204" pitchFamily="34" charset="0"/>
              <a:buChar char="•"/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6598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86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88197"/>
            <a:ext cx="8751888" cy="3565922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500"/>
            </a:lvl1pPr>
            <a:lvl2pPr marL="595313" indent="-257175">
              <a:buFont typeface="+mj-lt"/>
              <a:buAutoNum type="arabicPeriod"/>
              <a:defRPr sz="1350"/>
            </a:lvl2pPr>
            <a:lvl3pPr marL="941785" indent="-257175">
              <a:buFont typeface="+mj-lt"/>
              <a:buAutoNum type="arabicPeriod"/>
              <a:defRPr sz="1200"/>
            </a:lvl3pPr>
            <a:lvl4pPr marL="1328738" indent="-257175">
              <a:buFont typeface="+mj-lt"/>
              <a:buAutoNum type="arabicPeriod"/>
              <a:defRPr sz="1200"/>
            </a:lvl4pPr>
            <a:lvl5pPr marL="1666875" indent="-257175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8839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2" y="788198"/>
            <a:ext cx="4248677" cy="378177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4" y="788198"/>
            <a:ext cx="4362450" cy="378177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365240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1" y="0"/>
            <a:ext cx="8773784" cy="685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9942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320741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9400" y="86916"/>
            <a:ext cx="8534400" cy="4485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96301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760788" y="3648075"/>
            <a:ext cx="1573212" cy="809625"/>
            <a:chOff x="3760047" y="4863432"/>
            <a:chExt cx="1573953" cy="1080727"/>
          </a:xfrm>
        </p:grpSpPr>
        <p:pic>
          <p:nvPicPr>
            <p:cNvPr id="5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047" y="4863432"/>
              <a:ext cx="1573953" cy="108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rm_e_col_p white bg.tif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3762467" y="4880811"/>
              <a:ext cx="1562710" cy="105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 descr="CONFIDENTIAL_TAG_0xFFEE"/>
          <p:cNvSpPr txBox="1">
            <a:spLocks noChangeArrowheads="1"/>
          </p:cNvSpPr>
          <p:nvPr userDrawn="1"/>
        </p:nvSpPr>
        <p:spPr bwMode="auto">
          <a:xfrm>
            <a:off x="331792" y="4797029"/>
            <a:ext cx="3189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515" y="211935"/>
            <a:ext cx="8307387" cy="738274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514" y="1083472"/>
            <a:ext cx="6567180" cy="10317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04871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5" y="1081194"/>
            <a:ext cx="4047609" cy="3195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20" y="1081194"/>
            <a:ext cx="3972880" cy="3195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619251" y="4829180"/>
            <a:ext cx="5195888" cy="1702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Revenue Management Integrity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17516" y="4829175"/>
            <a:ext cx="93503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83C8-D9A1-4BB7-B640-F6C8D1DE2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7909840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7" y="1083469"/>
            <a:ext cx="4079875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083469"/>
            <a:ext cx="3974832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17515" y="1701142"/>
            <a:ext cx="4047609" cy="257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0" y="1701142"/>
            <a:ext cx="3972880" cy="257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19251" y="4829180"/>
            <a:ext cx="5195888" cy="1702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Revenue Management Integrity Program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17516" y="4829175"/>
            <a:ext cx="93503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4B32-309F-4CF0-80A9-D4FD342AD0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444335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6" y="1081194"/>
            <a:ext cx="8310562" cy="31955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70184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8" y="1083469"/>
            <a:ext cx="4079875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083469"/>
            <a:ext cx="3974832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9057" y="1701142"/>
            <a:ext cx="4036069" cy="25755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5" y="1701142"/>
            <a:ext cx="3976055" cy="25755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10371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934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6" y="1081194"/>
            <a:ext cx="8310562" cy="31955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08182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8" y="1083469"/>
            <a:ext cx="4079875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083469"/>
            <a:ext cx="3974832" cy="5476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9057" y="1701142"/>
            <a:ext cx="4036069" cy="25755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5" y="1701142"/>
            <a:ext cx="3976055" cy="25755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927369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194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0975" y="4525566"/>
            <a:ext cx="8782050" cy="217884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586951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194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0975" y="4525566"/>
            <a:ext cx="8782050" cy="217884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29279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2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30613"/>
            </a:gs>
            <a:gs pos="100000">
              <a:srgbClr val="BC050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F777C01A-0235-4D45-B2E2-447199290992}"/>
              </a:ext>
            </a:extLst>
          </p:cNvPr>
          <p:cNvSpPr txBox="1"/>
          <p:nvPr userDrawn="1"/>
        </p:nvSpPr>
        <p:spPr>
          <a:xfrm>
            <a:off x="0" y="48811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491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5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64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E039EF3D-1FF4-4B12-B733-E46CFF9754F4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4261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514" y="210081"/>
            <a:ext cx="8307387" cy="753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1081189"/>
            <a:ext cx="8310476" cy="32145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000" y="4830300"/>
            <a:ext cx="3960000" cy="16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25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514" y="4829531"/>
            <a:ext cx="935335" cy="180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93082" y="4473780"/>
            <a:ext cx="1154953" cy="594771"/>
            <a:chOff x="3768928" y="4863432"/>
            <a:chExt cx="1573953" cy="1080727"/>
          </a:xfrm>
        </p:grpSpPr>
        <p:pic>
          <p:nvPicPr>
            <p:cNvPr id="13" name="Picture 12" descr="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  <p:sp>
        <p:nvSpPr>
          <p:cNvPr id="9" name="TextBox 8" descr="CONFIDENTIAL_TAG_0xFFEE"/>
          <p:cNvSpPr txBox="1"/>
          <p:nvPr/>
        </p:nvSpPr>
        <p:spPr>
          <a:xfrm>
            <a:off x="411164" y="4545415"/>
            <a:ext cx="3095199" cy="1269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825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7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719C3944-9D60-4592-BF36-4AAC0EBF2B7D}"/>
              </a:ext>
            </a:extLst>
          </p:cNvPr>
          <p:cNvSpPr txBox="1"/>
          <p:nvPr userDrawn="1"/>
        </p:nvSpPr>
        <p:spPr>
          <a:xfrm>
            <a:off x="0" y="4881156"/>
            <a:ext cx="163110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3817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4016" r:id="rId12"/>
    <p:sldLayoutId id="2147484017" r:id="rId13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0" indent="-208360" algn="l" defTabSz="6858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35756" indent="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747713" indent="-139304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19175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accent1"/>
          </a:solidFill>
          <a:latin typeface="Calibri" panose="020F0502020204030204" pitchFamily="34" charset="0"/>
          <a:ea typeface="+mn-ea"/>
          <a:cs typeface="+mn-cs"/>
        </a:defRPr>
      </a:lvl4pPr>
      <a:lvl5pPr marL="1294210" indent="-139304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accent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8">
          <p15:clr>
            <a:srgbClr val="F26B43"/>
          </p15:clr>
        </p15:guide>
        <p15:guide id="2" orient="horz" pos="910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77">
          <p15:clr>
            <a:srgbClr val="F26B43"/>
          </p15:clr>
        </p15:guide>
        <p15:guide id="5" pos="2880">
          <p15:clr>
            <a:srgbClr val="F26B43"/>
          </p15:clr>
        </p15:guide>
        <p15:guide id="6" pos="2934">
          <p15:clr>
            <a:srgbClr val="F26B43"/>
          </p15:clr>
        </p15:guide>
        <p15:guide id="7" pos="2826">
          <p15:clr>
            <a:srgbClr val="F26B43"/>
          </p15:clr>
        </p15:guide>
        <p15:guide id="8" pos="260">
          <p15:clr>
            <a:srgbClr val="F26B43"/>
          </p15:clr>
        </p15:guide>
        <p15:guide id="9" pos="550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7" y="0"/>
            <a:ext cx="87741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88197"/>
            <a:ext cx="8751888" cy="35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3175" y="4702969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b="1" dirty="0">
              <a:solidFill>
                <a:srgbClr val="FF0000"/>
              </a:solidFill>
              <a:latin typeface="ChevinBold" pitchFamily="2" charset="0"/>
              <a:cs typeface="Arial" pitchFamily="34" charset="0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8726489" y="4847035"/>
            <a:ext cx="354584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hevinBold" pitchFamily="2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0000"/>
              </a:buClr>
              <a:defRPr/>
            </a:pPr>
            <a:fld id="{12444C5F-94C2-4F52-993A-FC9060E51092}" type="slidenum">
              <a:rPr lang="en-US" altLang="en-US" sz="900" b="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0000"/>
                </a:buClr>
                <a:defRPr/>
              </a:pPr>
              <a:t>‹#›</a:t>
            </a:fld>
            <a:endParaRPr lang="en-US" altLang="en-US" sz="900" b="0" dirty="0">
              <a:solidFill>
                <a:srgbClr val="000000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3663952" y="4876800"/>
            <a:ext cx="1816100" cy="172641"/>
            <a:chOff x="4348" y="215"/>
            <a:chExt cx="1145" cy="145"/>
          </a:xfrm>
        </p:grpSpPr>
        <p:pic>
          <p:nvPicPr>
            <p:cNvPr id="1032" name="Picture 5" descr="RMGlogo_red_copy"/>
            <p:cNvPicPr>
              <a:picLocks noChangeAspect="1" noChangeArrowheads="1"/>
            </p:cNvPicPr>
            <p:nvPr userDrawn="1"/>
          </p:nvPicPr>
          <p:blipFill>
            <a:blip r:embed="rId18" cstate="print">
              <a:lum bright="-24000" contrast="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15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33" name="Picture 6" descr="RMGlogo_red_copy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4348" y="216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36526" y="4825607"/>
            <a:ext cx="13724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hevinBold" pitchFamily="2" charset="0"/>
                <a:cs typeface="Arial" pitchFamily="34" charset="0"/>
              </a:rPr>
              <a:t>Strictly confidential</a:t>
            </a: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67BBBDBD-2825-4810-8F2F-EE3A678DD896}"/>
              </a:ext>
            </a:extLst>
          </p:cNvPr>
          <p:cNvSpPr txBox="1"/>
          <p:nvPr userDrawn="1"/>
        </p:nvSpPr>
        <p:spPr>
          <a:xfrm>
            <a:off x="0" y="48811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4797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hevin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hevin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hevin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hevinBold" pitchFamily="2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2"/>
          </a:solidFill>
          <a:latin typeface="ChevinBold" pitchFamily="2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2"/>
          </a:solidFill>
          <a:latin typeface="ChevinBold" pitchFamily="2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2"/>
          </a:solidFill>
          <a:latin typeface="ChevinBold" pitchFamily="2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2"/>
          </a:solidFill>
          <a:latin typeface="ChevinBold" pitchFamily="2" charset="0"/>
        </a:defRPr>
      </a:lvl9pPr>
    </p:titleStyle>
    <p:bodyStyle>
      <a:lvl1pPr marL="169069" indent="-169069" algn="l" defTabSz="792956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792956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tx2"/>
        </a:buClr>
        <a:buFont typeface="Arial" pitchFamily="34" charset="0"/>
        <a:buChar char="•"/>
        <a:defRPr sz="12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13197" indent="-128588" algn="l" defTabSz="792956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12056" indent="-140494" algn="l" defTabSz="792956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4241" indent="-134541" algn="l" defTabSz="792956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7141" indent="-134541" algn="l" defTabSz="792956" rtl="0" eaLnBrk="1" fontAlgn="base" hangingPunct="1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+mn-lt"/>
        </a:defRPr>
      </a:lvl6pPr>
      <a:lvl7pPr marL="2230041" indent="-134541" algn="l" defTabSz="792956" rtl="0" eaLnBrk="1" fontAlgn="base" hangingPunct="1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+mn-lt"/>
        </a:defRPr>
      </a:lvl7pPr>
      <a:lvl8pPr marL="2572941" indent="-134541" algn="l" defTabSz="792956" rtl="0" eaLnBrk="1" fontAlgn="base" hangingPunct="1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+mn-lt"/>
        </a:defRPr>
      </a:lvl8pPr>
      <a:lvl9pPr marL="2915841" indent="-134541" algn="l" defTabSz="792956" rtl="0" eaLnBrk="1" fontAlgn="base" hangingPunct="1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30613"/>
            </a:gs>
            <a:gs pos="100000">
              <a:srgbClr val="BC050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C718A501-885D-4A96-B84D-79A858357A19}"/>
              </a:ext>
            </a:extLst>
          </p:cNvPr>
          <p:cNvSpPr txBox="1"/>
          <p:nvPr userDrawn="1"/>
        </p:nvSpPr>
        <p:spPr>
          <a:xfrm>
            <a:off x="0" y="48811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9754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30613"/>
            </a:gs>
            <a:gs pos="100000">
              <a:srgbClr val="BC050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F2AC3300-1EFD-4548-93D5-DCCFB553E93E}"/>
              </a:ext>
            </a:extLst>
          </p:cNvPr>
          <p:cNvSpPr txBox="1"/>
          <p:nvPr userDrawn="1"/>
        </p:nvSpPr>
        <p:spPr>
          <a:xfrm>
            <a:off x="0" y="48811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7666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99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36E203A4-2EA7-4BFC-B424-A15C3EF5CBC0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19998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98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A494E32D-3DFE-4B4A-80FB-211CDCCC4A3C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99272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96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F79BAD1F-177D-42AE-A7A3-0F027E50CEDF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38848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93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5648EF93-2040-489A-BD05-3339F03199FE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3973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88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A230FDA2-241B-4725-B1A7-0FFE45187EED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49011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" y="91678"/>
            <a:ext cx="9129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695326"/>
            <a:ext cx="8458200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468630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7" descr="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1317"/>
            <a:ext cx="18669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5163" y="0"/>
            <a:ext cx="8497887" cy="253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376" tIns="45688" rIns="91376" bIns="4568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hevinLight" pitchFamily="2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hevinLight" pitchFamily="2" charset="0"/>
              </a:defRPr>
            </a:lvl9pPr>
          </a:lstStyle>
          <a:p>
            <a:pPr algn="r" defTabSz="9144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		             			</a:t>
            </a:r>
            <a:r>
              <a:rPr lang="en-GB" sz="1100" dirty="0">
                <a:solidFill>
                  <a:srgbClr val="FF0000"/>
                </a:solidFill>
                <a:latin typeface="ChevinBold" pitchFamily="2" charset="0"/>
                <a:cs typeface="Arial" charset="0"/>
              </a:rPr>
              <a:t>Commercial in Confidence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477916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8DDF904-9E33-4BA4-8DA3-DAB4E83C3F9A}" type="slidenum">
              <a:rPr lang="en-GB"/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43075" y="4793469"/>
            <a:ext cx="323850" cy="1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evinLight" pitchFamily="2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" name="MSIPCMContentMarking" descr="{&quot;HashCode&quot;:-33092658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D21795EE-02CF-4FA5-A568-69545BF5703C}"/>
              </a:ext>
            </a:extLst>
          </p:cNvPr>
          <p:cNvSpPr txBox="1"/>
          <p:nvPr userDrawn="1"/>
        </p:nvSpPr>
        <p:spPr bwMode="auto">
          <a:xfrm>
            <a:off x="0" y="4881156"/>
            <a:ext cx="163110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84249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hevi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spcBef>
          <a:spcPct val="30000"/>
        </a:spcBef>
        <a:spcAft>
          <a:spcPct val="10000"/>
        </a:spcAft>
        <a:buClr>
          <a:srgbClr val="FF0000"/>
        </a:buClr>
        <a:buFont typeface="ChevinLight" pitchFamily="2" charset="0"/>
        <a:buChar char="»"/>
        <a:defRPr sz="12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□"/>
        <a:defRPr sz="12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18923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6pPr>
      <a:lvl7pPr marL="23495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7pPr>
      <a:lvl8pPr marL="28067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8pPr>
      <a:lvl9pPr marL="3263900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9A342E-B85E-460D-B5DE-EB5292EBC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254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C9556C-8998-4A9F-B25E-CECC396860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26069" y="30601"/>
            <a:ext cx="5365531" cy="1750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MAILMARK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 REPORT CHANGES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C00000"/>
                </a:solidFill>
              </a:rPr>
              <a:t>4</a:t>
            </a:r>
            <a:r>
              <a:rPr lang="en-GB" sz="2400" b="1" baseline="30000" dirty="0">
                <a:solidFill>
                  <a:srgbClr val="C00000"/>
                </a:solidFill>
              </a:rPr>
              <a:t>th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79E16-309C-ACA1-93FB-BCC42CC8CA19}"/>
              </a:ext>
            </a:extLst>
          </p:cNvPr>
          <p:cNvSpPr txBox="1"/>
          <p:nvPr/>
        </p:nvSpPr>
        <p:spPr>
          <a:xfrm>
            <a:off x="2002536" y="4615519"/>
            <a:ext cx="67056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Version control.  1.3 to v2.0, Issue date: 20 April 2021 to 4</a:t>
            </a:r>
            <a:r>
              <a:rPr lang="en-GB" sz="1800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421011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D28E-F6CE-48A9-B2E6-7379F399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6" y="240999"/>
            <a:ext cx="7911685" cy="31531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00000"/>
                </a:solidFill>
              </a:rPr>
              <a:t>Reports Affected</a:t>
            </a:r>
            <a:endParaRPr lang="en-GB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89370C-BCD7-4A9C-A37D-04F23C3B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8" y="611915"/>
            <a:ext cx="13854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98DBC-CC28-3554-10A4-3AE0BC58E80C}"/>
              </a:ext>
            </a:extLst>
          </p:cNvPr>
          <p:cNvSpPr txBox="1"/>
          <p:nvPr/>
        </p:nvSpPr>
        <p:spPr>
          <a:xfrm>
            <a:off x="203616" y="665651"/>
            <a:ext cx="8592912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ChevinBold" panose="020007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Daily Report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latin typeface="ChevinBold" panose="020007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Historic Report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F16730-9B39-5DDD-A1F0-91CDF7EC5995}"/>
              </a:ext>
            </a:extLst>
          </p:cNvPr>
          <p:cNvSpPr txBox="1">
            <a:spLocks/>
          </p:cNvSpPr>
          <p:nvPr/>
        </p:nvSpPr>
        <p:spPr>
          <a:xfrm>
            <a:off x="203615" y="1429518"/>
            <a:ext cx="7911685" cy="3153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00000"/>
                </a:solidFill>
              </a:rPr>
              <a:t>Summary of additions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36CAE-2859-A400-2367-A5E0EC57A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63430"/>
              </p:ext>
            </p:extLst>
          </p:nvPr>
        </p:nvGraphicFramePr>
        <p:xfrm>
          <a:off x="109023" y="1857465"/>
          <a:ext cx="864872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556">
                  <a:extLst>
                    <a:ext uri="{9D8B030D-6E8A-4147-A177-3AD203B41FA5}">
                      <a16:colId xmlns:a16="http://schemas.microsoft.com/office/drawing/2014/main" val="1380682284"/>
                    </a:ext>
                  </a:extLst>
                </a:gridCol>
                <a:gridCol w="1292773">
                  <a:extLst>
                    <a:ext uri="{9D8B030D-6E8A-4147-A177-3AD203B41FA5}">
                      <a16:colId xmlns:a16="http://schemas.microsoft.com/office/drawing/2014/main" val="3786153984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3208292257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1175519226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51731585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Addition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Active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600" dirty="0"/>
                        <a:t>Active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Historic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600" dirty="0"/>
                        <a:t>Historic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39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Manifested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Potential UnManifested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Manifested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UnManifested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8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hevinBold" panose="020007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Volume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</a:t>
                      </a:r>
                      <a:endParaRPr lang="en-GB" sz="1800" dirty="0">
                        <a:latin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ym typeface="Wingdings" panose="05000000000000000000" pitchFamily="2" charset="2"/>
                        </a:rPr>
                        <a:t>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</a:t>
                      </a:r>
                      <a:endParaRPr lang="en-GB" sz="1800" dirty="0">
                        <a:latin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ym typeface="Wingdings" panose="05000000000000000000" pitchFamily="2" charset="2"/>
                        </a:rPr>
                        <a:t>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4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hevinBold" panose="020007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Seen on Wrong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8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hevinBold" panose="020007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Mail seen on Wrong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3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hevinBold" panose="02000700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AEC %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ingdings" panose="05000000000000000000" pitchFamily="2" charset="2"/>
                        </a:rPr>
                        <a:t>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ingdings" panose="05000000000000000000" pitchFamily="2" charset="2"/>
                        </a:rPr>
                        <a:t>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4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51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126114-515B-4ABD-BA2F-E9213FB9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4" y="537958"/>
            <a:ext cx="8237755" cy="21276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Active Summary Report, eManifest Details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b="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Addition of the following four metrics; Total Volume Seen, Volume Seen on wrong machine, % Mail seen on Wrong Machine and AEC%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b="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Adjustment of the column order to make it more logical so the data is grouped by;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Posting information (Handover date, Date submitted, RAG Status, eManifest ID, Supply Chain ID, Supply Chain Name, Day No)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Volumes (Volume Declared, Total Volume Seen, Volume Not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Seen Not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expected to be seen, Volume not Seen, Volume Seen on Wrong Machine, % of Mail seen on wrong machine)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Performance (Machineability, Missorts, AEC%)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E50B30-1499-49C9-9E20-64D60BC3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4" y="202463"/>
            <a:ext cx="6230540" cy="355322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>ACTIVE REPORTS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54693-F8FD-3857-5B5D-4601946D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" y="2665577"/>
            <a:ext cx="8965565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15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D28E-F6CE-48A9-B2E6-7379F399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6" y="240999"/>
            <a:ext cx="7911685" cy="31531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00000"/>
                </a:solidFill>
                <a:latin typeface="+mn-lt"/>
              </a:rPr>
              <a:t>Active eManifest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89370C-BCD7-4A9C-A37D-04F23C3B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8" y="611915"/>
            <a:ext cx="13854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82D3C-D4FF-3B87-4D88-4E96AB1968D6}"/>
              </a:ext>
            </a:extLst>
          </p:cNvPr>
          <p:cNvSpPr txBox="1"/>
          <p:nvPr/>
        </p:nvSpPr>
        <p:spPr>
          <a:xfrm>
            <a:off x="134007" y="556309"/>
            <a:ext cx="8619037" cy="1682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/>
              <a:t>3. Active Summary Report, Potential unManifested Details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Addition of the following two metrics; Volume Seen on Wrong machine, % Mail seen on Wrong Machine.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Adjustment of the column order to make it more logical so the data is grouped by;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Posting information (Supply Chain ID, Supply Chain Name, Date Seen, Mail Producer, Bill Payer)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UnManifested volumes (UnManifested Letter, UnManifested Large Letter)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Volumes (Total Volume Seen, Volume Seen on Wrong Machine, % of Mail seen on Wrong Machine)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87749-2C28-D7E4-E916-F0D96B85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" y="2545751"/>
            <a:ext cx="8796528" cy="20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6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126114-515B-4ABD-BA2F-E9213FB9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437368"/>
            <a:ext cx="8854538" cy="22781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Historic Summary Report, eManifest Details</a:t>
            </a:r>
          </a:p>
          <a:p>
            <a:pPr marL="342900" lvl="0" indent="-342900">
              <a:spcBef>
                <a:spcPts val="95"/>
              </a:spcBef>
              <a:spcAft>
                <a:spcPts val="0"/>
              </a:spcAft>
              <a:buFont typeface="ChevinLight" panose="02000300000000000000" pitchFamily="2" charset="0"/>
              <a:buChar char="-"/>
            </a:pPr>
            <a:r>
              <a:rPr lang="en-US" sz="1500" b="0" dirty="0">
                <a:solidFill>
                  <a:srgbClr val="000000"/>
                </a:solidFill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Addition of the following f</a:t>
            </a:r>
            <a:r>
              <a:rPr lang="en-US" sz="1500" b="0" dirty="0">
                <a:solidFill>
                  <a:srgbClr val="000000"/>
                </a:solidFill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our metrics; Total Volume Seen, Volume Seen on wrong machine, % Mail seen on Wrong Machine and AEC%</a:t>
            </a:r>
            <a:endParaRPr lang="en-GB" sz="1500" b="0" dirty="0">
              <a:solidFill>
                <a:srgbClr val="000000"/>
              </a:solidFill>
              <a:effectLst/>
              <a:latin typeface="+mj-lt"/>
              <a:ea typeface="ChevinLight" panose="02000300000000000000" pitchFamily="2" charset="0"/>
              <a:cs typeface="ChevinLight" panose="02000300000000000000" pitchFamily="2" charset="0"/>
            </a:endParaRP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b="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Adjustment of the column order to make it more logical so the data is grouped by;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Posting information (Handover date, Date submitted, RAG status, eManifest ID, Supply Chain ID, Supply Chain Name)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Volumes (Volume Declared, Total Volume Seen, Volume Not Seen Not expected to be seen, Volume Not Seen, Volume Seen on Wrong machine, % of Mail seen on Wrong Machine)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Performance (Machinability, Missorts, AEC%)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E50B30-1499-49C9-9E20-64D60BC3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91" y="48623"/>
            <a:ext cx="6230540" cy="388745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>HISTORIC REPORT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FB9AA-38B8-D53A-2E3A-98C9C154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2531809"/>
            <a:ext cx="8997696" cy="26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303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D28E-F6CE-48A9-B2E6-7379F399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6" y="240999"/>
            <a:ext cx="7911685" cy="31531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00000"/>
                </a:solidFill>
                <a:latin typeface="+mn-lt"/>
              </a:rPr>
              <a:t>HISTORIC REPORTS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89370C-BCD7-4A9C-A37D-04F23C3B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8" y="611915"/>
            <a:ext cx="13854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77C62-A174-C3A4-154C-46C524915419}"/>
              </a:ext>
            </a:extLst>
          </p:cNvPr>
          <p:cNvSpPr txBox="1"/>
          <p:nvPr/>
        </p:nvSpPr>
        <p:spPr>
          <a:xfrm>
            <a:off x="203616" y="556309"/>
            <a:ext cx="8602056" cy="1682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/>
              <a:t>3. Historic Summary Report, unManifested Details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Addition of the following two metrics; Volume Seen on Wrong machine, % Mail seen on Wrong Machine.</a:t>
            </a:r>
          </a:p>
          <a:p>
            <a:pPr marL="342900" lvl="0" indent="-342900">
              <a:lnSpc>
                <a:spcPct val="107000"/>
              </a:lnSpc>
              <a:buFont typeface="ChevinLight" panose="02000300000000000000" pitchFamily="2" charset="0"/>
              <a:buChar char="-"/>
            </a:pPr>
            <a:r>
              <a:rPr lang="en-GB" sz="1500" dirty="0">
                <a:effectLst/>
                <a:latin typeface="+mj-lt"/>
                <a:ea typeface="ChevinLight" panose="02000300000000000000" pitchFamily="2" charset="0"/>
                <a:cs typeface="ChevinLight" panose="02000300000000000000" pitchFamily="2" charset="0"/>
              </a:rPr>
              <a:t>Adjustment of the column order to make it more logical so the data is grouped by;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Posting information (Supply Chain ID, Supply Chain Name, Date Seen, Mail Producer, Bill Payer)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UnManifested volumes (UnManifested Letter, UnManifested Large Letter)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Volumes (Total Volume Seen, Volume Seen on Wrong Machine, % of Mail seen on Wrong Machine)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3A72B-9F70-0D49-1D8F-78061C968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0" y="2673066"/>
            <a:ext cx="8766648" cy="23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D28E-F6CE-48A9-B2E6-7379F399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6" y="240999"/>
            <a:ext cx="7911685" cy="31531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00000"/>
                </a:solidFill>
                <a:latin typeface="+mn-lt"/>
              </a:rPr>
              <a:t>Additional FAQ’s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89370C-BCD7-4A9C-A37D-04F23C3B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8" y="611915"/>
            <a:ext cx="13854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98DBC-CC28-3554-10A4-3AE0BC58E80C}"/>
              </a:ext>
            </a:extLst>
          </p:cNvPr>
          <p:cNvSpPr txBox="1"/>
          <p:nvPr/>
        </p:nvSpPr>
        <p:spPr>
          <a:xfrm>
            <a:off x="203616" y="912716"/>
            <a:ext cx="8592912" cy="3548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is AEC% </a:t>
            </a:r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This is one of the indicators of barcode quality. It is the level of correction required by our automation when deconstructing and reconstructing the modules / bars of the Mailmark code to read the content within. The higher the %, the more probability there 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issues reading your barcodes as expected due to the application of algorithms required to decode the barcodes we have read.</a:t>
            </a:r>
            <a:endParaRPr lang="en-GB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does ‘Processed on the Wrong Machine’ mean?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This means the item could not be processed on the expected machine for the format mailed e.g.  a Letter format item has had to be sorted on a Large Letter machine.  This could be for a number of reasons including; the item was out of specification (too inflexible to go as a letter so was processed on a large letter machine or a large letter had too much excess polywrap so couldn’t be trayed and had to go on a parcel sorting machine), the Mail Centre chose to machine sort the mail on a different machine due to capacity, resource or processing issues.  </a:t>
            </a:r>
            <a:endParaRPr lang="en-GB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6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RMG S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4F4F3"/>
      </a:lt2>
      <a:accent1>
        <a:srgbClr val="DA202A"/>
      </a:accent1>
      <a:accent2>
        <a:srgbClr val="C1C6C8"/>
      </a:accent2>
      <a:accent3>
        <a:srgbClr val="53535A"/>
      </a:accent3>
      <a:accent4>
        <a:srgbClr val="404044"/>
      </a:accent4>
      <a:accent5>
        <a:srgbClr val="FFFFFF"/>
      </a:accent5>
      <a:accent6>
        <a:srgbClr val="62A531"/>
      </a:accent6>
      <a:hlink>
        <a:srgbClr val="0563C1"/>
      </a:hlink>
      <a:folHlink>
        <a:srgbClr val="954F72"/>
      </a:folHlink>
    </a:clrScheme>
    <a:fontScheme name="Custom 1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Custom 8">
      <a:dk1>
        <a:srgbClr val="404040"/>
      </a:dk1>
      <a:lt1>
        <a:srgbClr val="FFFFFF"/>
      </a:lt1>
      <a:dk2>
        <a:srgbClr val="DA202A"/>
      </a:dk2>
      <a:lt2>
        <a:srgbClr val="00000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Royal Mail Font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Royal Mail Group">
  <a:themeElements>
    <a:clrScheme name="blank 2">
      <a:dk1>
        <a:srgbClr val="000000"/>
      </a:dk1>
      <a:lt1>
        <a:srgbClr val="FFFFFF"/>
      </a:lt1>
      <a:dk2>
        <a:srgbClr val="FF0000"/>
      </a:dk2>
      <a:lt2>
        <a:srgbClr val="DDDDDD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666666"/>
      </a:hlink>
      <a:folHlink>
        <a:srgbClr val="DDDDDD"/>
      </a:folHlink>
    </a:clrScheme>
    <a:fontScheme name="blank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sy="-100000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chemeClr val="tx2"/>
          </a:buClr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sy="-100000" rotWithShape="0">
                  <a:schemeClr val="bg2"/>
                </a:outerShdw>
              </a:effectLst>
            </a14:hiddenEffects>
          </a:ext>
        </a:extLst>
      </a:spPr>
      <a:bodyPr vert="horz" wrap="none" lIns="84308" tIns="42154" rIns="84308" bIns="4215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chemeClr val="tx2"/>
          </a:buClr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FF0000"/>
        </a:dk2>
        <a:lt2>
          <a:srgbClr val="007E5F"/>
        </a:lt2>
        <a:accent1>
          <a:srgbClr val="204A9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BB1C7"/>
        </a:accent5>
        <a:accent6>
          <a:srgbClr val="E70000"/>
        </a:accent6>
        <a:hlink>
          <a:srgbClr val="6666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FF0000"/>
        </a:dk2>
        <a:lt2>
          <a:srgbClr val="DDDDDD"/>
        </a:lt2>
        <a:accent1>
          <a:srgbClr val="00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0000"/>
        </a:accent6>
        <a:hlink>
          <a:srgbClr val="6666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RMG S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4F4F3"/>
      </a:lt2>
      <a:accent1>
        <a:srgbClr val="DA202A"/>
      </a:accent1>
      <a:accent2>
        <a:srgbClr val="C1C6C8"/>
      </a:accent2>
      <a:accent3>
        <a:srgbClr val="53535A"/>
      </a:accent3>
      <a:accent4>
        <a:srgbClr val="404044"/>
      </a:accent4>
      <a:accent5>
        <a:srgbClr val="FFFFFF"/>
      </a:accent5>
      <a:accent6>
        <a:srgbClr val="62A531"/>
      </a:accent6>
      <a:hlink>
        <a:srgbClr val="0563C1"/>
      </a:hlink>
      <a:folHlink>
        <a:srgbClr val="954F72"/>
      </a:folHlink>
    </a:clrScheme>
    <a:fontScheme name="Custom 1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RMG S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4F4F3"/>
      </a:lt2>
      <a:accent1>
        <a:srgbClr val="DA202A"/>
      </a:accent1>
      <a:accent2>
        <a:srgbClr val="C1C6C8"/>
      </a:accent2>
      <a:accent3>
        <a:srgbClr val="53535A"/>
      </a:accent3>
      <a:accent4>
        <a:srgbClr val="404044"/>
      </a:accent4>
      <a:accent5>
        <a:srgbClr val="FFFFFF"/>
      </a:accent5>
      <a:accent6>
        <a:srgbClr val="62A531"/>
      </a:accent6>
      <a:hlink>
        <a:srgbClr val="0563C1"/>
      </a:hlink>
      <a:folHlink>
        <a:srgbClr val="954F72"/>
      </a:folHlink>
    </a:clrScheme>
    <a:fontScheme name="Custom 1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dirty="0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49EE6B8E0E64585FF01767C4907B5" ma:contentTypeVersion="8" ma:contentTypeDescription="Create a new document." ma:contentTypeScope="" ma:versionID="83781c3c9b82a5cf58e77a65af225061">
  <xsd:schema xmlns:xsd="http://www.w3.org/2001/XMLSchema" xmlns:xs="http://www.w3.org/2001/XMLSchema" xmlns:p="http://schemas.microsoft.com/office/2006/metadata/properties" xmlns:ns3="9d7ae4c1-9621-4ef6-b9eb-f050f4c881e3" targetNamespace="http://schemas.microsoft.com/office/2006/metadata/properties" ma:root="true" ma:fieldsID="cc241443f0d9fd83fe39362d989343b3" ns3:_="">
    <xsd:import namespace="9d7ae4c1-9621-4ef6-b9eb-f050f4c881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e4c1-9621-4ef6-b9eb-f050f4c88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6E00C4-8E5F-4D91-8E5D-859C102EF101}">
  <ds:schemaRefs>
    <ds:schemaRef ds:uri="9d7ae4c1-9621-4ef6-b9eb-f050f4c881e3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A67728-27B1-4B9B-B925-AE8A465AF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D7A13-B4D5-4D96-AEC7-F4AACC925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e4c1-9621-4ef6-b9eb-f050f4c88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23239</TotalTime>
  <Words>723</Words>
  <Application>Microsoft Office PowerPoint</Application>
  <PresentationFormat>On-screen Show (16:9)</PresentationFormat>
  <Paragraphs>83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Arial</vt:lpstr>
      <vt:lpstr>Calibri</vt:lpstr>
      <vt:lpstr>Calibri Light</vt:lpstr>
      <vt:lpstr>ChevinBold</vt:lpstr>
      <vt:lpstr>ChevinLight</vt:lpstr>
      <vt:lpstr>Courier New</vt:lpstr>
      <vt:lpstr>Verdana</vt:lpstr>
      <vt:lpstr>Wingdings</vt:lpstr>
      <vt:lpstr>3_RMG SR</vt:lpstr>
      <vt:lpstr>4_RMG SR</vt:lpstr>
      <vt:lpstr>5_RMG SR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Office Theme</vt:lpstr>
      <vt:lpstr>Royal Mail Group</vt:lpstr>
      <vt:lpstr>think-cell Slide</vt:lpstr>
      <vt:lpstr>MAILMARK  PDF REPORT CHANGES 4th April 2024</vt:lpstr>
      <vt:lpstr>Reports Affected</vt:lpstr>
      <vt:lpstr>ACTIVE REPORTS </vt:lpstr>
      <vt:lpstr>Active eManifest</vt:lpstr>
      <vt:lpstr>HISTORIC REPORT </vt:lpstr>
      <vt:lpstr>HISTORIC REPORTS</vt:lpstr>
      <vt:lpstr>Additional FAQ’s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Changes 4th April 2024 v1 (updated 280324)</dc:title>
  <dc:creator>heather.middleton@royalmail.com</dc:creator>
  <cp:lastModifiedBy>Heather Middleton</cp:lastModifiedBy>
  <cp:revision>858</cp:revision>
  <cp:lastPrinted>2017-11-02T10:50:46Z</cp:lastPrinted>
  <dcterms:created xsi:type="dcterms:W3CDTF">2015-05-07T13:29:31Z</dcterms:created>
  <dcterms:modified xsi:type="dcterms:W3CDTF">2024-03-28T13:10:53Z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0x010100A3F49EE6B8E0E64585FF01767C4907B5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2024-02-15T09:13:18Z</vt:lpwstr>
  </property>
  <property fmtid="{D5CDD505-2E9C-101B-9397-08002B2CF9AE}" pid="5" name="MSIP_Label_980f36f3-41a5-4f45-a6a2-e224f336accd_Method">
    <vt:lpwstr>Privileged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>aa064fbf-3cfe-47d7-947a-80bb2d42f889</vt:lpwstr>
  </property>
  <property fmtid="{D5CDD505-2E9C-101B-9397-08002B2CF9AE}" pid="9" name="MSIP_Label_980f36f3-41a5-4f45-a6a2-e224f336accd_ContentBits">
    <vt:lpwstr>2</vt:lpwstr>
  </property>
</Properties>
</file>